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90"/>
  </p:notesMasterIdLst>
  <p:sldIdLst>
    <p:sldId id="259" r:id="rId2"/>
    <p:sldId id="264" r:id="rId3"/>
    <p:sldId id="262" r:id="rId4"/>
    <p:sldId id="263" r:id="rId5"/>
    <p:sldId id="265" r:id="rId6"/>
    <p:sldId id="267" r:id="rId7"/>
    <p:sldId id="268" r:id="rId8"/>
    <p:sldId id="271" r:id="rId9"/>
    <p:sldId id="266" r:id="rId10"/>
    <p:sldId id="331" r:id="rId11"/>
    <p:sldId id="269" r:id="rId12"/>
    <p:sldId id="270" r:id="rId13"/>
    <p:sldId id="347" r:id="rId14"/>
    <p:sldId id="348" r:id="rId15"/>
    <p:sldId id="338" r:id="rId16"/>
    <p:sldId id="329" r:id="rId17"/>
    <p:sldId id="346" r:id="rId18"/>
    <p:sldId id="330" r:id="rId19"/>
    <p:sldId id="272" r:id="rId20"/>
    <p:sldId id="273" r:id="rId21"/>
    <p:sldId id="274" r:id="rId22"/>
    <p:sldId id="292" r:id="rId23"/>
    <p:sldId id="293" r:id="rId24"/>
    <p:sldId id="275" r:id="rId25"/>
    <p:sldId id="294" r:id="rId26"/>
    <p:sldId id="349" r:id="rId27"/>
    <p:sldId id="276" r:id="rId28"/>
    <p:sldId id="277" r:id="rId29"/>
    <p:sldId id="278" r:id="rId30"/>
    <p:sldId id="279" r:id="rId31"/>
    <p:sldId id="280" r:id="rId32"/>
    <p:sldId id="281" r:id="rId33"/>
    <p:sldId id="295" r:id="rId34"/>
    <p:sldId id="297" r:id="rId35"/>
    <p:sldId id="296" r:id="rId36"/>
    <p:sldId id="333" r:id="rId37"/>
    <p:sldId id="298" r:id="rId38"/>
    <p:sldId id="299" r:id="rId39"/>
    <p:sldId id="300" r:id="rId40"/>
    <p:sldId id="301" r:id="rId41"/>
    <p:sldId id="302" r:id="rId42"/>
    <p:sldId id="303" r:id="rId43"/>
    <p:sldId id="304" r:id="rId44"/>
    <p:sldId id="309" r:id="rId45"/>
    <p:sldId id="305" r:id="rId46"/>
    <p:sldId id="306" r:id="rId47"/>
    <p:sldId id="307" r:id="rId48"/>
    <p:sldId id="308" r:id="rId49"/>
    <p:sldId id="310" r:id="rId50"/>
    <p:sldId id="311" r:id="rId51"/>
    <p:sldId id="312" r:id="rId52"/>
    <p:sldId id="314" r:id="rId53"/>
    <p:sldId id="313" r:id="rId54"/>
    <p:sldId id="315" r:id="rId55"/>
    <p:sldId id="316" r:id="rId56"/>
    <p:sldId id="317" r:id="rId57"/>
    <p:sldId id="318" r:id="rId58"/>
    <p:sldId id="319" r:id="rId59"/>
    <p:sldId id="287" r:id="rId60"/>
    <p:sldId id="288" r:id="rId61"/>
    <p:sldId id="289" r:id="rId62"/>
    <p:sldId id="282" r:id="rId63"/>
    <p:sldId id="283" r:id="rId64"/>
    <p:sldId id="284" r:id="rId65"/>
    <p:sldId id="285" r:id="rId66"/>
    <p:sldId id="286" r:id="rId67"/>
    <p:sldId id="290" r:id="rId68"/>
    <p:sldId id="291" r:id="rId69"/>
    <p:sldId id="340" r:id="rId70"/>
    <p:sldId id="339" r:id="rId71"/>
    <p:sldId id="328" r:id="rId72"/>
    <p:sldId id="341" r:id="rId73"/>
    <p:sldId id="336" r:id="rId74"/>
    <p:sldId id="342" r:id="rId75"/>
    <p:sldId id="337" r:id="rId76"/>
    <p:sldId id="334" r:id="rId77"/>
    <p:sldId id="335" r:id="rId78"/>
    <p:sldId id="320" r:id="rId79"/>
    <p:sldId id="344" r:id="rId80"/>
    <p:sldId id="321" r:id="rId81"/>
    <p:sldId id="322" r:id="rId82"/>
    <p:sldId id="343" r:id="rId83"/>
    <p:sldId id="323" r:id="rId84"/>
    <p:sldId id="345" r:id="rId85"/>
    <p:sldId id="324" r:id="rId86"/>
    <p:sldId id="325" r:id="rId87"/>
    <p:sldId id="326" r:id="rId88"/>
    <p:sldId id="327" r:id="rId89"/>
  </p:sldIdLst>
  <p:sldSz cx="9144000" cy="5143500" type="screen16x9"/>
  <p:notesSz cx="6858000" cy="9144000"/>
  <p:embeddedFontLst>
    <p:embeddedFont>
      <p:font typeface="Montserrat" panose="000005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D86867"/>
    <a:srgbClr val="A54141"/>
    <a:srgbClr val="8E1212"/>
    <a:srgbClr val="9B0505"/>
    <a:srgbClr val="970808"/>
    <a:srgbClr val="9E0808"/>
    <a:srgbClr val="A80808"/>
    <a:srgbClr val="6FA8DC"/>
    <a:srgbClr val="D767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60A27C-74DD-4B55-9ED4-24400A9DC37D}">
  <a:tblStyle styleId="{6260A27C-74DD-4B55-9ED4-24400A9DC37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5" autoAdjust="0"/>
    <p:restoredTop sz="89706" autoAdjust="0"/>
  </p:normalViewPr>
  <p:slideViewPr>
    <p:cSldViewPr snapToGrid="0">
      <p:cViewPr varScale="1">
        <p:scale>
          <a:sx n="137" d="100"/>
          <a:sy n="137" d="100"/>
        </p:scale>
        <p:origin x="8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812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657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and subtitle slide">
  <p:cSld name="CUSTOM_1">
    <p:bg>
      <p:bgPr>
        <a:solidFill>
          <a:srgbClr val="073763"/>
        </a:solidFill>
        <a:effectLst/>
      </p:bgPr>
    </p:bg>
    <p:spTree>
      <p:nvGrpSpPr>
        <p:cNvPr id="1" name="Shape 55"/>
        <p:cNvGrpSpPr/>
        <p:nvPr/>
      </p:nvGrpSpPr>
      <p:grpSpPr>
        <a:xfrm>
          <a:off x="0" y="0"/>
          <a:ext cx="0" cy="0"/>
          <a:chOff x="0" y="0"/>
          <a:chExt cx="0" cy="0"/>
        </a:xfrm>
      </p:grpSpPr>
      <p:sp>
        <p:nvSpPr>
          <p:cNvPr id="56" name="Google Shape;56;p8"/>
          <p:cNvSpPr/>
          <p:nvPr/>
        </p:nvSpPr>
        <p:spPr>
          <a:xfrm>
            <a:off x="2809875" y="3712966"/>
            <a:ext cx="6428494" cy="1525730"/>
          </a:xfrm>
          <a:custGeom>
            <a:avLst/>
            <a:gdLst/>
            <a:ahLst/>
            <a:cxnLst/>
            <a:rect l="l" t="t" r="r" b="b"/>
            <a:pathLst>
              <a:path w="235239" h="61127" extrusionOk="0">
                <a:moveTo>
                  <a:pt x="234988" y="0"/>
                </a:moveTo>
                <a:lnTo>
                  <a:pt x="0" y="57620"/>
                </a:lnTo>
                <a:lnTo>
                  <a:pt x="235239" y="61127"/>
                </a:lnTo>
                <a:close/>
              </a:path>
            </a:pathLst>
          </a:custGeom>
          <a:solidFill>
            <a:srgbClr val="FFCC99"/>
          </a:solidFill>
          <a:ln>
            <a:noFill/>
          </a:ln>
        </p:spPr>
      </p:sp>
      <p:sp>
        <p:nvSpPr>
          <p:cNvPr id="57" name="Google Shape;57;p8"/>
          <p:cNvSpPr/>
          <p:nvPr/>
        </p:nvSpPr>
        <p:spPr>
          <a:xfrm>
            <a:off x="-75150" y="-271400"/>
            <a:ext cx="2659168" cy="5453012"/>
          </a:xfrm>
          <a:custGeom>
            <a:avLst/>
            <a:gdLst/>
            <a:ahLst/>
            <a:cxnLst/>
            <a:rect l="l" t="t" r="r" b="b"/>
            <a:pathLst>
              <a:path w="59373" h="121753" extrusionOk="0">
                <a:moveTo>
                  <a:pt x="59373" y="2004"/>
                </a:moveTo>
                <a:lnTo>
                  <a:pt x="0" y="0"/>
                </a:lnTo>
                <a:lnTo>
                  <a:pt x="751" y="121753"/>
                </a:lnTo>
                <a:close/>
              </a:path>
            </a:pathLst>
          </a:custGeom>
          <a:solidFill>
            <a:srgbClr val="FFCC99"/>
          </a:solidFill>
          <a:ln>
            <a:noFill/>
          </a:ln>
        </p:spPr>
      </p:sp>
      <p:sp>
        <p:nvSpPr>
          <p:cNvPr id="58" name="Google Shape;58;p8"/>
          <p:cNvSpPr/>
          <p:nvPr/>
        </p:nvSpPr>
        <p:spPr>
          <a:xfrm>
            <a:off x="-52712" y="-125572"/>
            <a:ext cx="2793844" cy="4342238"/>
          </a:xfrm>
          <a:custGeom>
            <a:avLst/>
            <a:gdLst/>
            <a:ahLst/>
            <a:cxnLst/>
            <a:rect l="l" t="t" r="r" b="b"/>
            <a:pathLst>
              <a:path w="62380" h="96952" extrusionOk="0">
                <a:moveTo>
                  <a:pt x="501" y="96952"/>
                </a:moveTo>
                <a:lnTo>
                  <a:pt x="0" y="0"/>
                </a:lnTo>
                <a:lnTo>
                  <a:pt x="62380" y="501"/>
                </a:lnTo>
                <a:close/>
              </a:path>
            </a:pathLst>
          </a:custGeom>
          <a:solidFill>
            <a:srgbClr val="FFFFFF"/>
          </a:solidFill>
          <a:ln>
            <a:noFill/>
          </a:ln>
        </p:spPr>
      </p:sp>
      <p:sp>
        <p:nvSpPr>
          <p:cNvPr id="59" name="Google Shape;59;p8"/>
          <p:cNvSpPr/>
          <p:nvPr/>
        </p:nvSpPr>
        <p:spPr>
          <a:xfrm>
            <a:off x="4240629" y="3262775"/>
            <a:ext cx="4949721" cy="1925914"/>
          </a:xfrm>
          <a:custGeom>
            <a:avLst/>
            <a:gdLst/>
            <a:ahLst/>
            <a:cxnLst/>
            <a:rect l="l" t="t" r="r" b="b"/>
            <a:pathLst>
              <a:path w="181126" h="77160" extrusionOk="0">
                <a:moveTo>
                  <a:pt x="0" y="76910"/>
                </a:moveTo>
                <a:lnTo>
                  <a:pt x="180625" y="0"/>
                </a:lnTo>
                <a:lnTo>
                  <a:pt x="181126" y="77160"/>
                </a:lnTo>
                <a:close/>
              </a:path>
            </a:pathLst>
          </a:custGeom>
          <a:solidFill>
            <a:srgbClr val="FFFFFF"/>
          </a:solidFill>
          <a:ln>
            <a:noFill/>
          </a:ln>
        </p:spPr>
      </p:sp>
      <p:sp>
        <p:nvSpPr>
          <p:cNvPr id="60" name="Google Shape;6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s"/>
              <a:t>‹#›</a:t>
            </a:fld>
            <a:endParaRPr/>
          </a:p>
        </p:txBody>
      </p:sp>
      <p:sp>
        <p:nvSpPr>
          <p:cNvPr id="62" name="Google Shape;62;p8"/>
          <p:cNvSpPr txBox="1">
            <a:spLocks noGrp="1"/>
          </p:cNvSpPr>
          <p:nvPr>
            <p:ph type="ctrTitle"/>
          </p:nvPr>
        </p:nvSpPr>
        <p:spPr>
          <a:xfrm>
            <a:off x="4402796" y="303050"/>
            <a:ext cx="3378300" cy="16971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2800"/>
              <a:buNone/>
              <a:defRPr>
                <a:solidFill>
                  <a:srgbClr val="FFFFFF"/>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
        <p:nvSpPr>
          <p:cNvPr id="63" name="Google Shape;63;p8"/>
          <p:cNvSpPr txBox="1">
            <a:spLocks noGrp="1"/>
          </p:cNvSpPr>
          <p:nvPr>
            <p:ph type="subTitle" idx="1"/>
          </p:nvPr>
        </p:nvSpPr>
        <p:spPr>
          <a:xfrm>
            <a:off x="4894475" y="2381350"/>
            <a:ext cx="2705400" cy="684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6FA8DC"/>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slide" type="twoColTx">
  <p:cSld name="TITLE_AND_TWO_COLUMNS">
    <p:spTree>
      <p:nvGrpSpPr>
        <p:cNvPr id="1" name="Shape 82"/>
        <p:cNvGrpSpPr/>
        <p:nvPr/>
      </p:nvGrpSpPr>
      <p:grpSpPr>
        <a:xfrm>
          <a:off x="0" y="0"/>
          <a:ext cx="0" cy="0"/>
          <a:chOff x="0" y="0"/>
          <a:chExt cx="0" cy="0"/>
        </a:xfrm>
      </p:grpSpPr>
      <p:sp>
        <p:nvSpPr>
          <p:cNvPr id="83" name="Google Shape;83;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s"/>
              <a:t>‹#›</a:t>
            </a:fld>
            <a:endParaRPr/>
          </a:p>
        </p:txBody>
      </p:sp>
      <p:sp>
        <p:nvSpPr>
          <p:cNvPr id="84" name="Google Shape;84;p12"/>
          <p:cNvSpPr/>
          <p:nvPr/>
        </p:nvSpPr>
        <p:spPr>
          <a:xfrm rot="10800000">
            <a:off x="7534457" y="3790497"/>
            <a:ext cx="1647768" cy="1382778"/>
          </a:xfrm>
          <a:custGeom>
            <a:avLst/>
            <a:gdLst/>
            <a:ahLst/>
            <a:cxnLst/>
            <a:rect l="l" t="t" r="r" b="b"/>
            <a:pathLst>
              <a:path w="62380" h="96952" extrusionOk="0">
                <a:moveTo>
                  <a:pt x="501" y="96952"/>
                </a:moveTo>
                <a:lnTo>
                  <a:pt x="0" y="0"/>
                </a:lnTo>
                <a:lnTo>
                  <a:pt x="62380" y="501"/>
                </a:lnTo>
                <a:close/>
              </a:path>
            </a:pathLst>
          </a:custGeom>
          <a:solidFill>
            <a:srgbClr val="FFCC99"/>
          </a:solidFill>
          <a:ln>
            <a:noFill/>
          </a:ln>
        </p:spPr>
      </p:sp>
      <p:sp>
        <p:nvSpPr>
          <p:cNvPr id="85" name="Google Shape;85;p12"/>
          <p:cNvSpPr/>
          <p:nvPr/>
        </p:nvSpPr>
        <p:spPr>
          <a:xfrm rot="10800000">
            <a:off x="8195385" y="3483200"/>
            <a:ext cx="995240" cy="1736502"/>
          </a:xfrm>
          <a:custGeom>
            <a:avLst/>
            <a:gdLst/>
            <a:ahLst/>
            <a:cxnLst/>
            <a:rect l="l" t="t" r="r" b="b"/>
            <a:pathLst>
              <a:path w="59373" h="121753" extrusionOk="0">
                <a:moveTo>
                  <a:pt x="59373" y="2004"/>
                </a:moveTo>
                <a:lnTo>
                  <a:pt x="0" y="0"/>
                </a:lnTo>
                <a:lnTo>
                  <a:pt x="751" y="121753"/>
                </a:lnTo>
                <a:close/>
              </a:path>
            </a:pathLst>
          </a:custGeom>
          <a:solidFill>
            <a:srgbClr val="D86867"/>
          </a:solidFill>
          <a:ln>
            <a:noFill/>
          </a:ln>
        </p:spPr>
      </p:sp>
      <p:sp>
        <p:nvSpPr>
          <p:cNvPr id="86" name="Google Shape;86;p12"/>
          <p:cNvSpPr txBox="1">
            <a:spLocks noGrp="1"/>
          </p:cNvSpPr>
          <p:nvPr>
            <p:ph type="ctrTitle"/>
          </p:nvPr>
        </p:nvSpPr>
        <p:spPr>
          <a:xfrm>
            <a:off x="1362546" y="1929186"/>
            <a:ext cx="2797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800"/>
              <a:buNone/>
              <a:defRPr sz="1800">
                <a:solidFill>
                  <a:srgbClr val="FFAB40"/>
                </a:solidFill>
              </a:defRPr>
            </a:lvl1pPr>
            <a:lvl2pPr lvl="1"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87" name="Google Shape;87;p12"/>
          <p:cNvSpPr txBox="1">
            <a:spLocks noGrp="1"/>
          </p:cNvSpPr>
          <p:nvPr>
            <p:ph type="subTitle" idx="1"/>
          </p:nvPr>
        </p:nvSpPr>
        <p:spPr>
          <a:xfrm>
            <a:off x="1362531" y="2514625"/>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400"/>
              <a:buNone/>
              <a:defRPr sz="1400"/>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88" name="Google Shape;88;p12"/>
          <p:cNvSpPr txBox="1">
            <a:spLocks noGrp="1"/>
          </p:cNvSpPr>
          <p:nvPr>
            <p:ph type="title" idx="2"/>
          </p:nvPr>
        </p:nvSpPr>
        <p:spPr>
          <a:xfrm>
            <a:off x="732775" y="728079"/>
            <a:ext cx="7798800" cy="524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73763"/>
              </a:buClr>
              <a:buSzPts val="2600"/>
              <a:buFont typeface="Montserrat"/>
              <a:buNone/>
              <a:defRPr sz="2600" b="1">
                <a:solidFill>
                  <a:srgbClr val="073763"/>
                </a:solidFill>
                <a:latin typeface="Montserrat"/>
                <a:ea typeface="Montserrat"/>
                <a:cs typeface="Montserrat"/>
                <a:sym typeface="Montserrat"/>
              </a:defRPr>
            </a:lvl1pPr>
            <a:lvl2pPr lvl="1" algn="l" rtl="0">
              <a:lnSpc>
                <a:spcPct val="100000"/>
              </a:lnSpc>
              <a:spcBef>
                <a:spcPts val="0"/>
              </a:spcBef>
              <a:spcAft>
                <a:spcPts val="0"/>
              </a:spcAft>
              <a:buClr>
                <a:schemeClr val="dk1"/>
              </a:buClr>
              <a:buSzPts val="2800"/>
              <a:buNone/>
              <a:defRPr sz="2800">
                <a:solidFill>
                  <a:schemeClr val="dk1"/>
                </a:solidFill>
              </a:defRPr>
            </a:lvl2pPr>
            <a:lvl3pPr lvl="2" algn="l" rtl="0">
              <a:lnSpc>
                <a:spcPct val="100000"/>
              </a:lnSpc>
              <a:spcBef>
                <a:spcPts val="0"/>
              </a:spcBef>
              <a:spcAft>
                <a:spcPts val="0"/>
              </a:spcAft>
              <a:buClr>
                <a:schemeClr val="dk1"/>
              </a:buClr>
              <a:buSzPts val="2800"/>
              <a:buNone/>
              <a:defRPr sz="2800">
                <a:solidFill>
                  <a:schemeClr val="dk1"/>
                </a:solidFill>
              </a:defRPr>
            </a:lvl3pPr>
            <a:lvl4pPr lvl="3" algn="l" rtl="0">
              <a:lnSpc>
                <a:spcPct val="100000"/>
              </a:lnSpc>
              <a:spcBef>
                <a:spcPts val="0"/>
              </a:spcBef>
              <a:spcAft>
                <a:spcPts val="0"/>
              </a:spcAft>
              <a:buClr>
                <a:schemeClr val="dk1"/>
              </a:buClr>
              <a:buSzPts val="2800"/>
              <a:buNone/>
              <a:defRPr sz="2800">
                <a:solidFill>
                  <a:schemeClr val="dk1"/>
                </a:solidFill>
              </a:defRPr>
            </a:lvl4pPr>
            <a:lvl5pPr lvl="4" algn="l" rtl="0">
              <a:lnSpc>
                <a:spcPct val="100000"/>
              </a:lnSpc>
              <a:spcBef>
                <a:spcPts val="0"/>
              </a:spcBef>
              <a:spcAft>
                <a:spcPts val="0"/>
              </a:spcAft>
              <a:buClr>
                <a:schemeClr val="dk1"/>
              </a:buClr>
              <a:buSzPts val="2800"/>
              <a:buNone/>
              <a:defRPr sz="2800">
                <a:solidFill>
                  <a:schemeClr val="dk1"/>
                </a:solidFill>
              </a:defRPr>
            </a:lvl5pPr>
            <a:lvl6pPr lvl="5" algn="l" rtl="0">
              <a:lnSpc>
                <a:spcPct val="100000"/>
              </a:lnSpc>
              <a:spcBef>
                <a:spcPts val="0"/>
              </a:spcBef>
              <a:spcAft>
                <a:spcPts val="0"/>
              </a:spcAft>
              <a:buClr>
                <a:schemeClr val="dk1"/>
              </a:buClr>
              <a:buSzPts val="2800"/>
              <a:buNone/>
              <a:defRPr sz="2800">
                <a:solidFill>
                  <a:schemeClr val="dk1"/>
                </a:solidFill>
              </a:defRPr>
            </a:lvl6pPr>
            <a:lvl7pPr lvl="6" algn="l" rtl="0">
              <a:lnSpc>
                <a:spcPct val="100000"/>
              </a:lnSpc>
              <a:spcBef>
                <a:spcPts val="0"/>
              </a:spcBef>
              <a:spcAft>
                <a:spcPts val="0"/>
              </a:spcAft>
              <a:buClr>
                <a:schemeClr val="dk1"/>
              </a:buClr>
              <a:buSzPts val="2800"/>
              <a:buNone/>
              <a:defRPr sz="2800">
                <a:solidFill>
                  <a:schemeClr val="dk1"/>
                </a:solidFill>
              </a:defRPr>
            </a:lvl7pPr>
            <a:lvl8pPr lvl="7" algn="l" rtl="0">
              <a:lnSpc>
                <a:spcPct val="100000"/>
              </a:lnSpc>
              <a:spcBef>
                <a:spcPts val="0"/>
              </a:spcBef>
              <a:spcAft>
                <a:spcPts val="0"/>
              </a:spcAft>
              <a:buClr>
                <a:schemeClr val="dk1"/>
              </a:buClr>
              <a:buSzPts val="2800"/>
              <a:buNone/>
              <a:defRPr sz="2800">
                <a:solidFill>
                  <a:schemeClr val="dk1"/>
                </a:solidFill>
              </a:defRPr>
            </a:lvl8pPr>
            <a:lvl9pPr lvl="8" algn="l" rtl="0">
              <a:lnSpc>
                <a:spcPct val="100000"/>
              </a:lnSpc>
              <a:spcBef>
                <a:spcPts val="0"/>
              </a:spcBef>
              <a:spcAft>
                <a:spcPts val="0"/>
              </a:spcAft>
              <a:buClr>
                <a:schemeClr val="dk1"/>
              </a:buClr>
              <a:buSzPts val="2800"/>
              <a:buNone/>
              <a:defRPr sz="2800">
                <a:solidFill>
                  <a:schemeClr val="dk1"/>
                </a:solidFill>
              </a:defRPr>
            </a:lvl9pPr>
          </a:lstStyle>
          <a:p>
            <a:endParaRPr/>
          </a:p>
        </p:txBody>
      </p:sp>
      <p:cxnSp>
        <p:nvCxnSpPr>
          <p:cNvPr id="89" name="Google Shape;89;p12"/>
          <p:cNvCxnSpPr/>
          <p:nvPr/>
        </p:nvCxnSpPr>
        <p:spPr>
          <a:xfrm>
            <a:off x="851175" y="1356000"/>
            <a:ext cx="514500" cy="0"/>
          </a:xfrm>
          <a:prstGeom prst="straightConnector1">
            <a:avLst/>
          </a:prstGeom>
          <a:noFill/>
          <a:ln w="28575" cap="flat" cmpd="sng">
            <a:solidFill>
              <a:srgbClr val="FFCC99"/>
            </a:solidFill>
            <a:prstDash val="solid"/>
            <a:round/>
            <a:headEnd type="none" w="sm" len="sm"/>
            <a:tailEnd type="none" w="sm" len="sm"/>
          </a:ln>
        </p:spPr>
      </p:cxnSp>
      <p:sp>
        <p:nvSpPr>
          <p:cNvPr id="90" name="Google Shape;90;p12"/>
          <p:cNvSpPr txBox="1">
            <a:spLocks noGrp="1"/>
          </p:cNvSpPr>
          <p:nvPr>
            <p:ph type="ctrTitle" idx="3"/>
          </p:nvPr>
        </p:nvSpPr>
        <p:spPr>
          <a:xfrm>
            <a:off x="4984258" y="1929186"/>
            <a:ext cx="2797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800"/>
              <a:buNone/>
              <a:defRPr sz="1800">
                <a:solidFill>
                  <a:srgbClr val="FFAB40"/>
                </a:solidFill>
              </a:defRPr>
            </a:lvl1pPr>
            <a:lvl2pPr lvl="1"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91" name="Google Shape;91;p12"/>
          <p:cNvSpPr txBox="1">
            <a:spLocks noGrp="1"/>
          </p:cNvSpPr>
          <p:nvPr>
            <p:ph type="subTitle" idx="4"/>
          </p:nvPr>
        </p:nvSpPr>
        <p:spPr>
          <a:xfrm>
            <a:off x="4984244" y="2514625"/>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400"/>
              <a:buNone/>
              <a:defRPr sz="1400"/>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3 columns slide">
  <p:cSld name="ONE_COLUMN_TEXT">
    <p:spTree>
      <p:nvGrpSpPr>
        <p:cNvPr id="1" name="Shape 92"/>
        <p:cNvGrpSpPr/>
        <p:nvPr/>
      </p:nvGrpSpPr>
      <p:grpSpPr>
        <a:xfrm>
          <a:off x="0" y="0"/>
          <a:ext cx="0" cy="0"/>
          <a:chOff x="0" y="0"/>
          <a:chExt cx="0" cy="0"/>
        </a:xfrm>
      </p:grpSpPr>
      <p:sp>
        <p:nvSpPr>
          <p:cNvPr id="93" name="Google Shape;93;p13"/>
          <p:cNvSpPr/>
          <p:nvPr/>
        </p:nvSpPr>
        <p:spPr>
          <a:xfrm rot="10800000">
            <a:off x="7684793" y="3790497"/>
            <a:ext cx="1497432" cy="1382778"/>
          </a:xfrm>
          <a:custGeom>
            <a:avLst/>
            <a:gdLst/>
            <a:ahLst/>
            <a:cxnLst/>
            <a:rect l="l" t="t" r="r" b="b"/>
            <a:pathLst>
              <a:path w="62380" h="96952" extrusionOk="0">
                <a:moveTo>
                  <a:pt x="501" y="96952"/>
                </a:moveTo>
                <a:lnTo>
                  <a:pt x="0" y="0"/>
                </a:lnTo>
                <a:lnTo>
                  <a:pt x="62380" y="501"/>
                </a:lnTo>
                <a:close/>
              </a:path>
            </a:pathLst>
          </a:custGeom>
          <a:solidFill>
            <a:srgbClr val="FFCC99"/>
          </a:solidFill>
          <a:ln>
            <a:noFill/>
          </a:ln>
        </p:spPr>
      </p:sp>
      <p:sp>
        <p:nvSpPr>
          <p:cNvPr id="94" name="Google Shape;94;p13"/>
          <p:cNvSpPr/>
          <p:nvPr/>
        </p:nvSpPr>
        <p:spPr>
          <a:xfrm rot="10800000">
            <a:off x="8195385" y="3483200"/>
            <a:ext cx="995240" cy="1736502"/>
          </a:xfrm>
          <a:custGeom>
            <a:avLst/>
            <a:gdLst/>
            <a:ahLst/>
            <a:cxnLst/>
            <a:rect l="l" t="t" r="r" b="b"/>
            <a:pathLst>
              <a:path w="59373" h="121753" extrusionOk="0">
                <a:moveTo>
                  <a:pt x="59373" y="2004"/>
                </a:moveTo>
                <a:lnTo>
                  <a:pt x="0" y="0"/>
                </a:lnTo>
                <a:lnTo>
                  <a:pt x="751" y="121753"/>
                </a:lnTo>
                <a:close/>
              </a:path>
            </a:pathLst>
          </a:custGeom>
          <a:solidFill>
            <a:srgbClr val="D86867"/>
          </a:solidFill>
          <a:ln>
            <a:noFill/>
          </a:ln>
        </p:spPr>
      </p:sp>
      <p:sp>
        <p:nvSpPr>
          <p:cNvPr id="95" name="Google Shape;9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s"/>
              <a:t>‹#›</a:t>
            </a:fld>
            <a:endParaRPr/>
          </a:p>
        </p:txBody>
      </p:sp>
      <p:sp>
        <p:nvSpPr>
          <p:cNvPr id="96" name="Google Shape;96;p13"/>
          <p:cNvSpPr txBox="1">
            <a:spLocks noGrp="1"/>
          </p:cNvSpPr>
          <p:nvPr>
            <p:ph type="title"/>
          </p:nvPr>
        </p:nvSpPr>
        <p:spPr>
          <a:xfrm>
            <a:off x="732775" y="728079"/>
            <a:ext cx="7798800" cy="524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73763"/>
              </a:buClr>
              <a:buSzPts val="2600"/>
              <a:buFont typeface="Montserrat"/>
              <a:buNone/>
              <a:defRPr sz="2600" b="1">
                <a:solidFill>
                  <a:srgbClr val="073763"/>
                </a:solidFill>
                <a:latin typeface="Montserrat"/>
                <a:ea typeface="Montserrat"/>
                <a:cs typeface="Montserrat"/>
                <a:sym typeface="Montserrat"/>
              </a:defRPr>
            </a:lvl1pPr>
            <a:lvl2pPr lvl="1" algn="l" rtl="0">
              <a:lnSpc>
                <a:spcPct val="100000"/>
              </a:lnSpc>
              <a:spcBef>
                <a:spcPts val="0"/>
              </a:spcBef>
              <a:spcAft>
                <a:spcPts val="0"/>
              </a:spcAft>
              <a:buClr>
                <a:schemeClr val="dk1"/>
              </a:buClr>
              <a:buSzPts val="2800"/>
              <a:buNone/>
              <a:defRPr sz="2800">
                <a:solidFill>
                  <a:schemeClr val="dk1"/>
                </a:solidFill>
              </a:defRPr>
            </a:lvl2pPr>
            <a:lvl3pPr lvl="2" algn="l" rtl="0">
              <a:lnSpc>
                <a:spcPct val="100000"/>
              </a:lnSpc>
              <a:spcBef>
                <a:spcPts val="0"/>
              </a:spcBef>
              <a:spcAft>
                <a:spcPts val="0"/>
              </a:spcAft>
              <a:buClr>
                <a:schemeClr val="dk1"/>
              </a:buClr>
              <a:buSzPts val="2800"/>
              <a:buNone/>
              <a:defRPr sz="2800">
                <a:solidFill>
                  <a:schemeClr val="dk1"/>
                </a:solidFill>
              </a:defRPr>
            </a:lvl3pPr>
            <a:lvl4pPr lvl="3" algn="l" rtl="0">
              <a:lnSpc>
                <a:spcPct val="100000"/>
              </a:lnSpc>
              <a:spcBef>
                <a:spcPts val="0"/>
              </a:spcBef>
              <a:spcAft>
                <a:spcPts val="0"/>
              </a:spcAft>
              <a:buClr>
                <a:schemeClr val="dk1"/>
              </a:buClr>
              <a:buSzPts val="2800"/>
              <a:buNone/>
              <a:defRPr sz="2800">
                <a:solidFill>
                  <a:schemeClr val="dk1"/>
                </a:solidFill>
              </a:defRPr>
            </a:lvl4pPr>
            <a:lvl5pPr lvl="4" algn="l" rtl="0">
              <a:lnSpc>
                <a:spcPct val="100000"/>
              </a:lnSpc>
              <a:spcBef>
                <a:spcPts val="0"/>
              </a:spcBef>
              <a:spcAft>
                <a:spcPts val="0"/>
              </a:spcAft>
              <a:buClr>
                <a:schemeClr val="dk1"/>
              </a:buClr>
              <a:buSzPts val="2800"/>
              <a:buNone/>
              <a:defRPr sz="2800">
                <a:solidFill>
                  <a:schemeClr val="dk1"/>
                </a:solidFill>
              </a:defRPr>
            </a:lvl5pPr>
            <a:lvl6pPr lvl="5" algn="l" rtl="0">
              <a:lnSpc>
                <a:spcPct val="100000"/>
              </a:lnSpc>
              <a:spcBef>
                <a:spcPts val="0"/>
              </a:spcBef>
              <a:spcAft>
                <a:spcPts val="0"/>
              </a:spcAft>
              <a:buClr>
                <a:schemeClr val="dk1"/>
              </a:buClr>
              <a:buSzPts val="2800"/>
              <a:buNone/>
              <a:defRPr sz="2800">
                <a:solidFill>
                  <a:schemeClr val="dk1"/>
                </a:solidFill>
              </a:defRPr>
            </a:lvl6pPr>
            <a:lvl7pPr lvl="6" algn="l" rtl="0">
              <a:lnSpc>
                <a:spcPct val="100000"/>
              </a:lnSpc>
              <a:spcBef>
                <a:spcPts val="0"/>
              </a:spcBef>
              <a:spcAft>
                <a:spcPts val="0"/>
              </a:spcAft>
              <a:buClr>
                <a:schemeClr val="dk1"/>
              </a:buClr>
              <a:buSzPts val="2800"/>
              <a:buNone/>
              <a:defRPr sz="2800">
                <a:solidFill>
                  <a:schemeClr val="dk1"/>
                </a:solidFill>
              </a:defRPr>
            </a:lvl7pPr>
            <a:lvl8pPr lvl="7" algn="l" rtl="0">
              <a:lnSpc>
                <a:spcPct val="100000"/>
              </a:lnSpc>
              <a:spcBef>
                <a:spcPts val="0"/>
              </a:spcBef>
              <a:spcAft>
                <a:spcPts val="0"/>
              </a:spcAft>
              <a:buClr>
                <a:schemeClr val="dk1"/>
              </a:buClr>
              <a:buSzPts val="2800"/>
              <a:buNone/>
              <a:defRPr sz="2800">
                <a:solidFill>
                  <a:schemeClr val="dk1"/>
                </a:solidFill>
              </a:defRPr>
            </a:lvl8pPr>
            <a:lvl9pPr lvl="8" algn="l" rtl="0">
              <a:lnSpc>
                <a:spcPct val="100000"/>
              </a:lnSpc>
              <a:spcBef>
                <a:spcPts val="0"/>
              </a:spcBef>
              <a:spcAft>
                <a:spcPts val="0"/>
              </a:spcAft>
              <a:buClr>
                <a:schemeClr val="dk1"/>
              </a:buClr>
              <a:buSzPts val="2800"/>
              <a:buNone/>
              <a:defRPr sz="2800">
                <a:solidFill>
                  <a:schemeClr val="dk1"/>
                </a:solidFill>
              </a:defRPr>
            </a:lvl9pPr>
          </a:lstStyle>
          <a:p>
            <a:endParaRPr/>
          </a:p>
        </p:txBody>
      </p:sp>
      <p:cxnSp>
        <p:nvCxnSpPr>
          <p:cNvPr id="97" name="Google Shape;97;p13"/>
          <p:cNvCxnSpPr/>
          <p:nvPr/>
        </p:nvCxnSpPr>
        <p:spPr>
          <a:xfrm>
            <a:off x="851175" y="1356000"/>
            <a:ext cx="514500" cy="0"/>
          </a:xfrm>
          <a:prstGeom prst="straightConnector1">
            <a:avLst/>
          </a:prstGeom>
          <a:noFill/>
          <a:ln w="28575" cap="flat" cmpd="sng">
            <a:solidFill>
              <a:srgbClr val="FFCC99"/>
            </a:solidFill>
            <a:prstDash val="solid"/>
            <a:round/>
            <a:headEnd type="none" w="sm" len="sm"/>
            <a:tailEnd type="none" w="sm" len="sm"/>
          </a:ln>
        </p:spPr>
      </p:cxnSp>
      <p:sp>
        <p:nvSpPr>
          <p:cNvPr id="98" name="Google Shape;98;p13"/>
          <p:cNvSpPr txBox="1">
            <a:spLocks noGrp="1"/>
          </p:cNvSpPr>
          <p:nvPr>
            <p:ph type="ctrTitle" idx="2"/>
          </p:nvPr>
        </p:nvSpPr>
        <p:spPr>
          <a:xfrm>
            <a:off x="790674" y="1929175"/>
            <a:ext cx="2392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800"/>
              <a:buNone/>
              <a:defRPr sz="1800">
                <a:solidFill>
                  <a:srgbClr val="FFAB40"/>
                </a:solidFill>
              </a:defRPr>
            </a:lvl1pPr>
            <a:lvl2pPr lvl="1"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99" name="Google Shape;99;p13"/>
          <p:cNvSpPr txBox="1">
            <a:spLocks noGrp="1"/>
          </p:cNvSpPr>
          <p:nvPr>
            <p:ph type="subTitle" idx="1"/>
          </p:nvPr>
        </p:nvSpPr>
        <p:spPr>
          <a:xfrm>
            <a:off x="790673" y="2514625"/>
            <a:ext cx="2392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400"/>
              <a:buNone/>
              <a:defRPr sz="1400"/>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00" name="Google Shape;100;p13"/>
          <p:cNvSpPr txBox="1">
            <a:spLocks noGrp="1"/>
          </p:cNvSpPr>
          <p:nvPr>
            <p:ph type="ctrTitle" idx="3"/>
          </p:nvPr>
        </p:nvSpPr>
        <p:spPr>
          <a:xfrm>
            <a:off x="3359150" y="1929175"/>
            <a:ext cx="2392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800"/>
              <a:buNone/>
              <a:defRPr sz="1800">
                <a:solidFill>
                  <a:srgbClr val="FFAB40"/>
                </a:solidFill>
              </a:defRPr>
            </a:lvl1pPr>
            <a:lvl2pPr lvl="1"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101" name="Google Shape;101;p13"/>
          <p:cNvSpPr txBox="1">
            <a:spLocks noGrp="1"/>
          </p:cNvSpPr>
          <p:nvPr>
            <p:ph type="subTitle" idx="4"/>
          </p:nvPr>
        </p:nvSpPr>
        <p:spPr>
          <a:xfrm>
            <a:off x="3359148" y="2514625"/>
            <a:ext cx="2392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400"/>
              <a:buNone/>
              <a:defRPr sz="1400"/>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02" name="Google Shape;102;p13"/>
          <p:cNvSpPr txBox="1">
            <a:spLocks noGrp="1"/>
          </p:cNvSpPr>
          <p:nvPr>
            <p:ph type="ctrTitle" idx="5"/>
          </p:nvPr>
        </p:nvSpPr>
        <p:spPr>
          <a:xfrm>
            <a:off x="5960525" y="1929175"/>
            <a:ext cx="22281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800"/>
              <a:buNone/>
              <a:defRPr sz="1800">
                <a:solidFill>
                  <a:srgbClr val="FFAB40"/>
                </a:solidFill>
              </a:defRPr>
            </a:lvl1pPr>
            <a:lvl2pPr lvl="1"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600"/>
              <a:buFont typeface="Fira Sans Condensed Medium"/>
              <a:buNone/>
              <a:defRPr sz="16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103" name="Google Shape;103;p13"/>
          <p:cNvSpPr txBox="1">
            <a:spLocks noGrp="1"/>
          </p:cNvSpPr>
          <p:nvPr>
            <p:ph type="subTitle" idx="6"/>
          </p:nvPr>
        </p:nvSpPr>
        <p:spPr>
          <a:xfrm>
            <a:off x="5960524" y="2514625"/>
            <a:ext cx="22281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400"/>
              <a:buNone/>
              <a:defRPr sz="1400"/>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6 columns slide">
  <p:cSld name="MAIN_POINT">
    <p:spTree>
      <p:nvGrpSpPr>
        <p:cNvPr id="1" name="Shape 104"/>
        <p:cNvGrpSpPr/>
        <p:nvPr/>
      </p:nvGrpSpPr>
      <p:grpSpPr>
        <a:xfrm>
          <a:off x="0" y="0"/>
          <a:ext cx="0" cy="0"/>
          <a:chOff x="0" y="0"/>
          <a:chExt cx="0" cy="0"/>
        </a:xfrm>
      </p:grpSpPr>
      <p:sp>
        <p:nvSpPr>
          <p:cNvPr id="105" name="Google Shape;10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s"/>
              <a:t>‹#›</a:t>
            </a:fld>
            <a:endParaRPr/>
          </a:p>
        </p:txBody>
      </p:sp>
      <p:sp>
        <p:nvSpPr>
          <p:cNvPr id="106" name="Google Shape;106;p14"/>
          <p:cNvSpPr/>
          <p:nvPr/>
        </p:nvSpPr>
        <p:spPr>
          <a:xfrm rot="10800000">
            <a:off x="8195385" y="3483200"/>
            <a:ext cx="995240" cy="1736502"/>
          </a:xfrm>
          <a:custGeom>
            <a:avLst/>
            <a:gdLst/>
            <a:ahLst/>
            <a:cxnLst/>
            <a:rect l="l" t="t" r="r" b="b"/>
            <a:pathLst>
              <a:path w="59373" h="121753" extrusionOk="0">
                <a:moveTo>
                  <a:pt x="59373" y="2004"/>
                </a:moveTo>
                <a:lnTo>
                  <a:pt x="0" y="0"/>
                </a:lnTo>
                <a:lnTo>
                  <a:pt x="751" y="121753"/>
                </a:lnTo>
                <a:close/>
              </a:path>
            </a:pathLst>
          </a:custGeom>
          <a:solidFill>
            <a:srgbClr val="FFCC99"/>
          </a:solidFill>
          <a:ln>
            <a:noFill/>
          </a:ln>
        </p:spPr>
      </p:sp>
      <p:sp>
        <p:nvSpPr>
          <p:cNvPr id="107" name="Google Shape;107;p14"/>
          <p:cNvSpPr/>
          <p:nvPr/>
        </p:nvSpPr>
        <p:spPr>
          <a:xfrm rot="10800000">
            <a:off x="8136581" y="3790489"/>
            <a:ext cx="1045645" cy="1382778"/>
          </a:xfrm>
          <a:custGeom>
            <a:avLst/>
            <a:gdLst/>
            <a:ahLst/>
            <a:cxnLst/>
            <a:rect l="l" t="t" r="r" b="b"/>
            <a:pathLst>
              <a:path w="62380" h="96952" extrusionOk="0">
                <a:moveTo>
                  <a:pt x="501" y="96952"/>
                </a:moveTo>
                <a:lnTo>
                  <a:pt x="0" y="0"/>
                </a:lnTo>
                <a:lnTo>
                  <a:pt x="62380" y="501"/>
                </a:lnTo>
                <a:close/>
              </a:path>
            </a:pathLst>
          </a:custGeom>
          <a:solidFill>
            <a:srgbClr val="D86867"/>
          </a:solidFill>
          <a:ln>
            <a:noFill/>
          </a:ln>
        </p:spPr>
      </p:sp>
      <p:sp>
        <p:nvSpPr>
          <p:cNvPr id="108" name="Google Shape;108;p14"/>
          <p:cNvSpPr txBox="1">
            <a:spLocks noGrp="1"/>
          </p:cNvSpPr>
          <p:nvPr>
            <p:ph type="ctrTitle"/>
          </p:nvPr>
        </p:nvSpPr>
        <p:spPr>
          <a:xfrm>
            <a:off x="790674" y="1835663"/>
            <a:ext cx="2392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400"/>
              <a:buNone/>
              <a:defRPr sz="1400">
                <a:solidFill>
                  <a:srgbClr val="FFAB40"/>
                </a:solidFill>
              </a:defRPr>
            </a:lvl1pPr>
            <a:lvl2pPr lvl="1"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109" name="Google Shape;109;p14"/>
          <p:cNvSpPr txBox="1">
            <a:spLocks noGrp="1"/>
          </p:cNvSpPr>
          <p:nvPr>
            <p:ph type="subTitle" idx="1"/>
          </p:nvPr>
        </p:nvSpPr>
        <p:spPr>
          <a:xfrm>
            <a:off x="790675" y="2421120"/>
            <a:ext cx="2392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200"/>
              <a:buNone/>
              <a:defRPr sz="1200"/>
            </a:lvl1pPr>
            <a:lvl2pPr lvl="1" rtl="0">
              <a:lnSpc>
                <a:spcPct val="100000"/>
              </a:lnSpc>
              <a:spcBef>
                <a:spcPts val="0"/>
              </a:spcBef>
              <a:spcAft>
                <a:spcPts val="0"/>
              </a:spcAft>
              <a:buClr>
                <a:srgbClr val="434343"/>
              </a:buClr>
              <a:buSzPts val="1200"/>
              <a:buNone/>
              <a:defRPr sz="1200">
                <a:solidFill>
                  <a:srgbClr val="434343"/>
                </a:solidFill>
              </a:defRPr>
            </a:lvl2pPr>
            <a:lvl3pPr lvl="2" rtl="0">
              <a:lnSpc>
                <a:spcPct val="100000"/>
              </a:lnSpc>
              <a:spcBef>
                <a:spcPts val="0"/>
              </a:spcBef>
              <a:spcAft>
                <a:spcPts val="0"/>
              </a:spcAft>
              <a:buClr>
                <a:srgbClr val="434343"/>
              </a:buClr>
              <a:buSzPts val="1200"/>
              <a:buNone/>
              <a:defRPr sz="1200">
                <a:solidFill>
                  <a:srgbClr val="434343"/>
                </a:solidFill>
              </a:defRPr>
            </a:lvl3pPr>
            <a:lvl4pPr lvl="3" rtl="0">
              <a:lnSpc>
                <a:spcPct val="100000"/>
              </a:lnSpc>
              <a:spcBef>
                <a:spcPts val="0"/>
              </a:spcBef>
              <a:spcAft>
                <a:spcPts val="0"/>
              </a:spcAft>
              <a:buClr>
                <a:srgbClr val="434343"/>
              </a:buClr>
              <a:buSzPts val="1200"/>
              <a:buNone/>
              <a:defRPr sz="1200">
                <a:solidFill>
                  <a:srgbClr val="434343"/>
                </a:solidFill>
              </a:defRPr>
            </a:lvl4pPr>
            <a:lvl5pPr lvl="4" rtl="0">
              <a:lnSpc>
                <a:spcPct val="100000"/>
              </a:lnSpc>
              <a:spcBef>
                <a:spcPts val="0"/>
              </a:spcBef>
              <a:spcAft>
                <a:spcPts val="0"/>
              </a:spcAft>
              <a:buClr>
                <a:srgbClr val="434343"/>
              </a:buClr>
              <a:buSzPts val="1200"/>
              <a:buNone/>
              <a:defRPr sz="1200">
                <a:solidFill>
                  <a:srgbClr val="434343"/>
                </a:solidFill>
              </a:defRPr>
            </a:lvl5pPr>
            <a:lvl6pPr lvl="5" rtl="0">
              <a:lnSpc>
                <a:spcPct val="100000"/>
              </a:lnSpc>
              <a:spcBef>
                <a:spcPts val="0"/>
              </a:spcBef>
              <a:spcAft>
                <a:spcPts val="0"/>
              </a:spcAft>
              <a:buClr>
                <a:srgbClr val="434343"/>
              </a:buClr>
              <a:buSzPts val="1200"/>
              <a:buNone/>
              <a:defRPr sz="1200">
                <a:solidFill>
                  <a:srgbClr val="434343"/>
                </a:solidFill>
              </a:defRPr>
            </a:lvl6pPr>
            <a:lvl7pPr lvl="6" rtl="0">
              <a:lnSpc>
                <a:spcPct val="100000"/>
              </a:lnSpc>
              <a:spcBef>
                <a:spcPts val="0"/>
              </a:spcBef>
              <a:spcAft>
                <a:spcPts val="0"/>
              </a:spcAft>
              <a:buClr>
                <a:srgbClr val="434343"/>
              </a:buClr>
              <a:buSzPts val="1200"/>
              <a:buNone/>
              <a:defRPr sz="1200">
                <a:solidFill>
                  <a:srgbClr val="434343"/>
                </a:solidFill>
              </a:defRPr>
            </a:lvl7pPr>
            <a:lvl8pPr lvl="7" rtl="0">
              <a:lnSpc>
                <a:spcPct val="100000"/>
              </a:lnSpc>
              <a:spcBef>
                <a:spcPts val="0"/>
              </a:spcBef>
              <a:spcAft>
                <a:spcPts val="0"/>
              </a:spcAft>
              <a:buClr>
                <a:srgbClr val="434343"/>
              </a:buClr>
              <a:buSzPts val="1200"/>
              <a:buNone/>
              <a:defRPr sz="1200">
                <a:solidFill>
                  <a:srgbClr val="434343"/>
                </a:solidFill>
              </a:defRPr>
            </a:lvl8pPr>
            <a:lvl9pPr lvl="8"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10" name="Google Shape;110;p14"/>
          <p:cNvSpPr txBox="1">
            <a:spLocks noGrp="1"/>
          </p:cNvSpPr>
          <p:nvPr>
            <p:ph type="ctrTitle" idx="2"/>
          </p:nvPr>
        </p:nvSpPr>
        <p:spPr>
          <a:xfrm>
            <a:off x="3359150" y="1835663"/>
            <a:ext cx="2392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400"/>
              <a:buNone/>
              <a:defRPr sz="1400">
                <a:solidFill>
                  <a:srgbClr val="FFAB40"/>
                </a:solidFill>
              </a:defRPr>
            </a:lvl1pPr>
            <a:lvl2pPr lvl="1"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111" name="Google Shape;111;p14"/>
          <p:cNvSpPr txBox="1">
            <a:spLocks noGrp="1"/>
          </p:cNvSpPr>
          <p:nvPr>
            <p:ph type="subTitle" idx="3"/>
          </p:nvPr>
        </p:nvSpPr>
        <p:spPr>
          <a:xfrm>
            <a:off x="3359150" y="2421120"/>
            <a:ext cx="2392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200"/>
              <a:buNone/>
              <a:defRPr sz="1200"/>
            </a:lvl1pPr>
            <a:lvl2pPr lvl="1" rtl="0">
              <a:lnSpc>
                <a:spcPct val="100000"/>
              </a:lnSpc>
              <a:spcBef>
                <a:spcPts val="0"/>
              </a:spcBef>
              <a:spcAft>
                <a:spcPts val="0"/>
              </a:spcAft>
              <a:buClr>
                <a:srgbClr val="434343"/>
              </a:buClr>
              <a:buSzPts val="1200"/>
              <a:buNone/>
              <a:defRPr sz="1200">
                <a:solidFill>
                  <a:srgbClr val="434343"/>
                </a:solidFill>
              </a:defRPr>
            </a:lvl2pPr>
            <a:lvl3pPr lvl="2" rtl="0">
              <a:lnSpc>
                <a:spcPct val="100000"/>
              </a:lnSpc>
              <a:spcBef>
                <a:spcPts val="0"/>
              </a:spcBef>
              <a:spcAft>
                <a:spcPts val="0"/>
              </a:spcAft>
              <a:buClr>
                <a:srgbClr val="434343"/>
              </a:buClr>
              <a:buSzPts val="1200"/>
              <a:buNone/>
              <a:defRPr sz="1200">
                <a:solidFill>
                  <a:srgbClr val="434343"/>
                </a:solidFill>
              </a:defRPr>
            </a:lvl3pPr>
            <a:lvl4pPr lvl="3" rtl="0">
              <a:lnSpc>
                <a:spcPct val="100000"/>
              </a:lnSpc>
              <a:spcBef>
                <a:spcPts val="0"/>
              </a:spcBef>
              <a:spcAft>
                <a:spcPts val="0"/>
              </a:spcAft>
              <a:buClr>
                <a:srgbClr val="434343"/>
              </a:buClr>
              <a:buSzPts val="1200"/>
              <a:buNone/>
              <a:defRPr sz="1200">
                <a:solidFill>
                  <a:srgbClr val="434343"/>
                </a:solidFill>
              </a:defRPr>
            </a:lvl4pPr>
            <a:lvl5pPr lvl="4" rtl="0">
              <a:lnSpc>
                <a:spcPct val="100000"/>
              </a:lnSpc>
              <a:spcBef>
                <a:spcPts val="0"/>
              </a:spcBef>
              <a:spcAft>
                <a:spcPts val="0"/>
              </a:spcAft>
              <a:buClr>
                <a:srgbClr val="434343"/>
              </a:buClr>
              <a:buSzPts val="1200"/>
              <a:buNone/>
              <a:defRPr sz="1200">
                <a:solidFill>
                  <a:srgbClr val="434343"/>
                </a:solidFill>
              </a:defRPr>
            </a:lvl5pPr>
            <a:lvl6pPr lvl="5" rtl="0">
              <a:lnSpc>
                <a:spcPct val="100000"/>
              </a:lnSpc>
              <a:spcBef>
                <a:spcPts val="0"/>
              </a:spcBef>
              <a:spcAft>
                <a:spcPts val="0"/>
              </a:spcAft>
              <a:buClr>
                <a:srgbClr val="434343"/>
              </a:buClr>
              <a:buSzPts val="1200"/>
              <a:buNone/>
              <a:defRPr sz="1200">
                <a:solidFill>
                  <a:srgbClr val="434343"/>
                </a:solidFill>
              </a:defRPr>
            </a:lvl6pPr>
            <a:lvl7pPr lvl="6" rtl="0">
              <a:lnSpc>
                <a:spcPct val="100000"/>
              </a:lnSpc>
              <a:spcBef>
                <a:spcPts val="0"/>
              </a:spcBef>
              <a:spcAft>
                <a:spcPts val="0"/>
              </a:spcAft>
              <a:buClr>
                <a:srgbClr val="434343"/>
              </a:buClr>
              <a:buSzPts val="1200"/>
              <a:buNone/>
              <a:defRPr sz="1200">
                <a:solidFill>
                  <a:srgbClr val="434343"/>
                </a:solidFill>
              </a:defRPr>
            </a:lvl7pPr>
            <a:lvl8pPr lvl="7" rtl="0">
              <a:lnSpc>
                <a:spcPct val="100000"/>
              </a:lnSpc>
              <a:spcBef>
                <a:spcPts val="0"/>
              </a:spcBef>
              <a:spcAft>
                <a:spcPts val="0"/>
              </a:spcAft>
              <a:buClr>
                <a:srgbClr val="434343"/>
              </a:buClr>
              <a:buSzPts val="1200"/>
              <a:buNone/>
              <a:defRPr sz="1200">
                <a:solidFill>
                  <a:srgbClr val="434343"/>
                </a:solidFill>
              </a:defRPr>
            </a:lvl8pPr>
            <a:lvl9pPr lvl="8"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12" name="Google Shape;112;p14"/>
          <p:cNvSpPr txBox="1">
            <a:spLocks noGrp="1"/>
          </p:cNvSpPr>
          <p:nvPr>
            <p:ph type="ctrTitle" idx="4"/>
          </p:nvPr>
        </p:nvSpPr>
        <p:spPr>
          <a:xfrm>
            <a:off x="5960525" y="1835663"/>
            <a:ext cx="22281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400"/>
              <a:buNone/>
              <a:defRPr sz="1400">
                <a:solidFill>
                  <a:srgbClr val="FFAB40"/>
                </a:solidFill>
              </a:defRPr>
            </a:lvl1pPr>
            <a:lvl2pPr lvl="1"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113" name="Google Shape;113;p14"/>
          <p:cNvSpPr txBox="1">
            <a:spLocks noGrp="1"/>
          </p:cNvSpPr>
          <p:nvPr>
            <p:ph type="subTitle" idx="5"/>
          </p:nvPr>
        </p:nvSpPr>
        <p:spPr>
          <a:xfrm>
            <a:off x="5960525" y="2421120"/>
            <a:ext cx="22281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200"/>
              <a:buNone/>
              <a:defRPr sz="1200"/>
            </a:lvl1pPr>
            <a:lvl2pPr lvl="1" rtl="0">
              <a:lnSpc>
                <a:spcPct val="100000"/>
              </a:lnSpc>
              <a:spcBef>
                <a:spcPts val="0"/>
              </a:spcBef>
              <a:spcAft>
                <a:spcPts val="0"/>
              </a:spcAft>
              <a:buClr>
                <a:srgbClr val="434343"/>
              </a:buClr>
              <a:buSzPts val="1200"/>
              <a:buNone/>
              <a:defRPr sz="1200">
                <a:solidFill>
                  <a:srgbClr val="434343"/>
                </a:solidFill>
              </a:defRPr>
            </a:lvl2pPr>
            <a:lvl3pPr lvl="2" rtl="0">
              <a:lnSpc>
                <a:spcPct val="100000"/>
              </a:lnSpc>
              <a:spcBef>
                <a:spcPts val="0"/>
              </a:spcBef>
              <a:spcAft>
                <a:spcPts val="0"/>
              </a:spcAft>
              <a:buClr>
                <a:srgbClr val="434343"/>
              </a:buClr>
              <a:buSzPts val="1200"/>
              <a:buNone/>
              <a:defRPr sz="1200">
                <a:solidFill>
                  <a:srgbClr val="434343"/>
                </a:solidFill>
              </a:defRPr>
            </a:lvl3pPr>
            <a:lvl4pPr lvl="3" rtl="0">
              <a:lnSpc>
                <a:spcPct val="100000"/>
              </a:lnSpc>
              <a:spcBef>
                <a:spcPts val="0"/>
              </a:spcBef>
              <a:spcAft>
                <a:spcPts val="0"/>
              </a:spcAft>
              <a:buClr>
                <a:srgbClr val="434343"/>
              </a:buClr>
              <a:buSzPts val="1200"/>
              <a:buNone/>
              <a:defRPr sz="1200">
                <a:solidFill>
                  <a:srgbClr val="434343"/>
                </a:solidFill>
              </a:defRPr>
            </a:lvl4pPr>
            <a:lvl5pPr lvl="4" rtl="0">
              <a:lnSpc>
                <a:spcPct val="100000"/>
              </a:lnSpc>
              <a:spcBef>
                <a:spcPts val="0"/>
              </a:spcBef>
              <a:spcAft>
                <a:spcPts val="0"/>
              </a:spcAft>
              <a:buClr>
                <a:srgbClr val="434343"/>
              </a:buClr>
              <a:buSzPts val="1200"/>
              <a:buNone/>
              <a:defRPr sz="1200">
                <a:solidFill>
                  <a:srgbClr val="434343"/>
                </a:solidFill>
              </a:defRPr>
            </a:lvl5pPr>
            <a:lvl6pPr lvl="5" rtl="0">
              <a:lnSpc>
                <a:spcPct val="100000"/>
              </a:lnSpc>
              <a:spcBef>
                <a:spcPts val="0"/>
              </a:spcBef>
              <a:spcAft>
                <a:spcPts val="0"/>
              </a:spcAft>
              <a:buClr>
                <a:srgbClr val="434343"/>
              </a:buClr>
              <a:buSzPts val="1200"/>
              <a:buNone/>
              <a:defRPr sz="1200">
                <a:solidFill>
                  <a:srgbClr val="434343"/>
                </a:solidFill>
              </a:defRPr>
            </a:lvl6pPr>
            <a:lvl7pPr lvl="6" rtl="0">
              <a:lnSpc>
                <a:spcPct val="100000"/>
              </a:lnSpc>
              <a:spcBef>
                <a:spcPts val="0"/>
              </a:spcBef>
              <a:spcAft>
                <a:spcPts val="0"/>
              </a:spcAft>
              <a:buClr>
                <a:srgbClr val="434343"/>
              </a:buClr>
              <a:buSzPts val="1200"/>
              <a:buNone/>
              <a:defRPr sz="1200">
                <a:solidFill>
                  <a:srgbClr val="434343"/>
                </a:solidFill>
              </a:defRPr>
            </a:lvl7pPr>
            <a:lvl8pPr lvl="7" rtl="0">
              <a:lnSpc>
                <a:spcPct val="100000"/>
              </a:lnSpc>
              <a:spcBef>
                <a:spcPts val="0"/>
              </a:spcBef>
              <a:spcAft>
                <a:spcPts val="0"/>
              </a:spcAft>
              <a:buClr>
                <a:srgbClr val="434343"/>
              </a:buClr>
              <a:buSzPts val="1200"/>
              <a:buNone/>
              <a:defRPr sz="1200">
                <a:solidFill>
                  <a:srgbClr val="434343"/>
                </a:solidFill>
              </a:defRPr>
            </a:lvl8pPr>
            <a:lvl9pPr lvl="8"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14" name="Google Shape;114;p14"/>
          <p:cNvSpPr txBox="1">
            <a:spLocks noGrp="1"/>
          </p:cNvSpPr>
          <p:nvPr>
            <p:ph type="ctrTitle" idx="6"/>
          </p:nvPr>
        </p:nvSpPr>
        <p:spPr>
          <a:xfrm>
            <a:off x="790674" y="3104863"/>
            <a:ext cx="2392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400"/>
              <a:buNone/>
              <a:defRPr sz="1400">
                <a:solidFill>
                  <a:srgbClr val="FFAB40"/>
                </a:solidFill>
              </a:defRPr>
            </a:lvl1pPr>
            <a:lvl2pPr lvl="1"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115" name="Google Shape;115;p14"/>
          <p:cNvSpPr txBox="1">
            <a:spLocks noGrp="1"/>
          </p:cNvSpPr>
          <p:nvPr>
            <p:ph type="subTitle" idx="7"/>
          </p:nvPr>
        </p:nvSpPr>
        <p:spPr>
          <a:xfrm>
            <a:off x="790675" y="3690320"/>
            <a:ext cx="2392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200"/>
              <a:buNone/>
              <a:defRPr sz="1200"/>
            </a:lvl1pPr>
            <a:lvl2pPr lvl="1" rtl="0">
              <a:lnSpc>
                <a:spcPct val="100000"/>
              </a:lnSpc>
              <a:spcBef>
                <a:spcPts val="0"/>
              </a:spcBef>
              <a:spcAft>
                <a:spcPts val="0"/>
              </a:spcAft>
              <a:buClr>
                <a:srgbClr val="434343"/>
              </a:buClr>
              <a:buSzPts val="1200"/>
              <a:buNone/>
              <a:defRPr sz="1200">
                <a:solidFill>
                  <a:srgbClr val="434343"/>
                </a:solidFill>
              </a:defRPr>
            </a:lvl2pPr>
            <a:lvl3pPr lvl="2" rtl="0">
              <a:lnSpc>
                <a:spcPct val="100000"/>
              </a:lnSpc>
              <a:spcBef>
                <a:spcPts val="0"/>
              </a:spcBef>
              <a:spcAft>
                <a:spcPts val="0"/>
              </a:spcAft>
              <a:buClr>
                <a:srgbClr val="434343"/>
              </a:buClr>
              <a:buSzPts val="1200"/>
              <a:buNone/>
              <a:defRPr sz="1200">
                <a:solidFill>
                  <a:srgbClr val="434343"/>
                </a:solidFill>
              </a:defRPr>
            </a:lvl3pPr>
            <a:lvl4pPr lvl="3" rtl="0">
              <a:lnSpc>
                <a:spcPct val="100000"/>
              </a:lnSpc>
              <a:spcBef>
                <a:spcPts val="0"/>
              </a:spcBef>
              <a:spcAft>
                <a:spcPts val="0"/>
              </a:spcAft>
              <a:buClr>
                <a:srgbClr val="434343"/>
              </a:buClr>
              <a:buSzPts val="1200"/>
              <a:buNone/>
              <a:defRPr sz="1200">
                <a:solidFill>
                  <a:srgbClr val="434343"/>
                </a:solidFill>
              </a:defRPr>
            </a:lvl4pPr>
            <a:lvl5pPr lvl="4" rtl="0">
              <a:lnSpc>
                <a:spcPct val="100000"/>
              </a:lnSpc>
              <a:spcBef>
                <a:spcPts val="0"/>
              </a:spcBef>
              <a:spcAft>
                <a:spcPts val="0"/>
              </a:spcAft>
              <a:buClr>
                <a:srgbClr val="434343"/>
              </a:buClr>
              <a:buSzPts val="1200"/>
              <a:buNone/>
              <a:defRPr sz="1200">
                <a:solidFill>
                  <a:srgbClr val="434343"/>
                </a:solidFill>
              </a:defRPr>
            </a:lvl5pPr>
            <a:lvl6pPr lvl="5" rtl="0">
              <a:lnSpc>
                <a:spcPct val="100000"/>
              </a:lnSpc>
              <a:spcBef>
                <a:spcPts val="0"/>
              </a:spcBef>
              <a:spcAft>
                <a:spcPts val="0"/>
              </a:spcAft>
              <a:buClr>
                <a:srgbClr val="434343"/>
              </a:buClr>
              <a:buSzPts val="1200"/>
              <a:buNone/>
              <a:defRPr sz="1200">
                <a:solidFill>
                  <a:srgbClr val="434343"/>
                </a:solidFill>
              </a:defRPr>
            </a:lvl6pPr>
            <a:lvl7pPr lvl="6" rtl="0">
              <a:lnSpc>
                <a:spcPct val="100000"/>
              </a:lnSpc>
              <a:spcBef>
                <a:spcPts val="0"/>
              </a:spcBef>
              <a:spcAft>
                <a:spcPts val="0"/>
              </a:spcAft>
              <a:buClr>
                <a:srgbClr val="434343"/>
              </a:buClr>
              <a:buSzPts val="1200"/>
              <a:buNone/>
              <a:defRPr sz="1200">
                <a:solidFill>
                  <a:srgbClr val="434343"/>
                </a:solidFill>
              </a:defRPr>
            </a:lvl7pPr>
            <a:lvl8pPr lvl="7" rtl="0">
              <a:lnSpc>
                <a:spcPct val="100000"/>
              </a:lnSpc>
              <a:spcBef>
                <a:spcPts val="0"/>
              </a:spcBef>
              <a:spcAft>
                <a:spcPts val="0"/>
              </a:spcAft>
              <a:buClr>
                <a:srgbClr val="434343"/>
              </a:buClr>
              <a:buSzPts val="1200"/>
              <a:buNone/>
              <a:defRPr sz="1200">
                <a:solidFill>
                  <a:srgbClr val="434343"/>
                </a:solidFill>
              </a:defRPr>
            </a:lvl8pPr>
            <a:lvl9pPr lvl="8"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16" name="Google Shape;116;p14"/>
          <p:cNvSpPr txBox="1">
            <a:spLocks noGrp="1"/>
          </p:cNvSpPr>
          <p:nvPr>
            <p:ph type="ctrTitle" idx="8"/>
          </p:nvPr>
        </p:nvSpPr>
        <p:spPr>
          <a:xfrm>
            <a:off x="3359150" y="3104863"/>
            <a:ext cx="2392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400"/>
              <a:buNone/>
              <a:defRPr sz="1400">
                <a:solidFill>
                  <a:srgbClr val="FFAB40"/>
                </a:solidFill>
              </a:defRPr>
            </a:lvl1pPr>
            <a:lvl2pPr lvl="1"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117" name="Google Shape;117;p14"/>
          <p:cNvSpPr txBox="1">
            <a:spLocks noGrp="1"/>
          </p:cNvSpPr>
          <p:nvPr>
            <p:ph type="subTitle" idx="9"/>
          </p:nvPr>
        </p:nvSpPr>
        <p:spPr>
          <a:xfrm>
            <a:off x="3359150" y="3690320"/>
            <a:ext cx="2392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200"/>
              <a:buNone/>
              <a:defRPr sz="1200"/>
            </a:lvl1pPr>
            <a:lvl2pPr lvl="1" rtl="0">
              <a:lnSpc>
                <a:spcPct val="100000"/>
              </a:lnSpc>
              <a:spcBef>
                <a:spcPts val="0"/>
              </a:spcBef>
              <a:spcAft>
                <a:spcPts val="0"/>
              </a:spcAft>
              <a:buClr>
                <a:srgbClr val="434343"/>
              </a:buClr>
              <a:buSzPts val="1200"/>
              <a:buNone/>
              <a:defRPr sz="1200">
                <a:solidFill>
                  <a:srgbClr val="434343"/>
                </a:solidFill>
              </a:defRPr>
            </a:lvl2pPr>
            <a:lvl3pPr lvl="2" rtl="0">
              <a:lnSpc>
                <a:spcPct val="100000"/>
              </a:lnSpc>
              <a:spcBef>
                <a:spcPts val="0"/>
              </a:spcBef>
              <a:spcAft>
                <a:spcPts val="0"/>
              </a:spcAft>
              <a:buClr>
                <a:srgbClr val="434343"/>
              </a:buClr>
              <a:buSzPts val="1200"/>
              <a:buNone/>
              <a:defRPr sz="1200">
                <a:solidFill>
                  <a:srgbClr val="434343"/>
                </a:solidFill>
              </a:defRPr>
            </a:lvl3pPr>
            <a:lvl4pPr lvl="3" rtl="0">
              <a:lnSpc>
                <a:spcPct val="100000"/>
              </a:lnSpc>
              <a:spcBef>
                <a:spcPts val="0"/>
              </a:spcBef>
              <a:spcAft>
                <a:spcPts val="0"/>
              </a:spcAft>
              <a:buClr>
                <a:srgbClr val="434343"/>
              </a:buClr>
              <a:buSzPts val="1200"/>
              <a:buNone/>
              <a:defRPr sz="1200">
                <a:solidFill>
                  <a:srgbClr val="434343"/>
                </a:solidFill>
              </a:defRPr>
            </a:lvl4pPr>
            <a:lvl5pPr lvl="4" rtl="0">
              <a:lnSpc>
                <a:spcPct val="100000"/>
              </a:lnSpc>
              <a:spcBef>
                <a:spcPts val="0"/>
              </a:spcBef>
              <a:spcAft>
                <a:spcPts val="0"/>
              </a:spcAft>
              <a:buClr>
                <a:srgbClr val="434343"/>
              </a:buClr>
              <a:buSzPts val="1200"/>
              <a:buNone/>
              <a:defRPr sz="1200">
                <a:solidFill>
                  <a:srgbClr val="434343"/>
                </a:solidFill>
              </a:defRPr>
            </a:lvl5pPr>
            <a:lvl6pPr lvl="5" rtl="0">
              <a:lnSpc>
                <a:spcPct val="100000"/>
              </a:lnSpc>
              <a:spcBef>
                <a:spcPts val="0"/>
              </a:spcBef>
              <a:spcAft>
                <a:spcPts val="0"/>
              </a:spcAft>
              <a:buClr>
                <a:srgbClr val="434343"/>
              </a:buClr>
              <a:buSzPts val="1200"/>
              <a:buNone/>
              <a:defRPr sz="1200">
                <a:solidFill>
                  <a:srgbClr val="434343"/>
                </a:solidFill>
              </a:defRPr>
            </a:lvl6pPr>
            <a:lvl7pPr lvl="6" rtl="0">
              <a:lnSpc>
                <a:spcPct val="100000"/>
              </a:lnSpc>
              <a:spcBef>
                <a:spcPts val="0"/>
              </a:spcBef>
              <a:spcAft>
                <a:spcPts val="0"/>
              </a:spcAft>
              <a:buClr>
                <a:srgbClr val="434343"/>
              </a:buClr>
              <a:buSzPts val="1200"/>
              <a:buNone/>
              <a:defRPr sz="1200">
                <a:solidFill>
                  <a:srgbClr val="434343"/>
                </a:solidFill>
              </a:defRPr>
            </a:lvl7pPr>
            <a:lvl8pPr lvl="7" rtl="0">
              <a:lnSpc>
                <a:spcPct val="100000"/>
              </a:lnSpc>
              <a:spcBef>
                <a:spcPts val="0"/>
              </a:spcBef>
              <a:spcAft>
                <a:spcPts val="0"/>
              </a:spcAft>
              <a:buClr>
                <a:srgbClr val="434343"/>
              </a:buClr>
              <a:buSzPts val="1200"/>
              <a:buNone/>
              <a:defRPr sz="1200">
                <a:solidFill>
                  <a:srgbClr val="434343"/>
                </a:solidFill>
              </a:defRPr>
            </a:lvl8pPr>
            <a:lvl9pPr lvl="8"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18" name="Google Shape;118;p14"/>
          <p:cNvSpPr txBox="1">
            <a:spLocks noGrp="1"/>
          </p:cNvSpPr>
          <p:nvPr>
            <p:ph type="ctrTitle" idx="13"/>
          </p:nvPr>
        </p:nvSpPr>
        <p:spPr>
          <a:xfrm>
            <a:off x="5960525" y="3104863"/>
            <a:ext cx="22281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AB40"/>
              </a:buClr>
              <a:buSzPts val="1400"/>
              <a:buNone/>
              <a:defRPr sz="1400">
                <a:solidFill>
                  <a:srgbClr val="FFAB40"/>
                </a:solidFill>
              </a:defRPr>
            </a:lvl1pPr>
            <a:lvl2pPr lvl="1"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AB40"/>
              </a:buClr>
              <a:buSzPts val="1400"/>
              <a:buFont typeface="Fira Sans Condensed Medium"/>
              <a:buNone/>
              <a:defRPr sz="1400">
                <a:solidFill>
                  <a:srgbClr val="FFAB40"/>
                </a:solidFill>
                <a:latin typeface="Fira Sans Condensed Medium"/>
                <a:ea typeface="Fira Sans Condensed Medium"/>
                <a:cs typeface="Fira Sans Condensed Medium"/>
                <a:sym typeface="Fira Sans Condensed Medium"/>
              </a:defRPr>
            </a:lvl9pPr>
          </a:lstStyle>
          <a:p>
            <a:endParaRPr/>
          </a:p>
        </p:txBody>
      </p:sp>
      <p:sp>
        <p:nvSpPr>
          <p:cNvPr id="119" name="Google Shape;119;p14"/>
          <p:cNvSpPr txBox="1">
            <a:spLocks noGrp="1"/>
          </p:cNvSpPr>
          <p:nvPr>
            <p:ph type="subTitle" idx="14"/>
          </p:nvPr>
        </p:nvSpPr>
        <p:spPr>
          <a:xfrm>
            <a:off x="5960525" y="3690320"/>
            <a:ext cx="22281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200"/>
              <a:buNone/>
              <a:defRPr sz="1200"/>
            </a:lvl1pPr>
            <a:lvl2pPr lvl="1" rtl="0">
              <a:lnSpc>
                <a:spcPct val="100000"/>
              </a:lnSpc>
              <a:spcBef>
                <a:spcPts val="0"/>
              </a:spcBef>
              <a:spcAft>
                <a:spcPts val="0"/>
              </a:spcAft>
              <a:buClr>
                <a:srgbClr val="434343"/>
              </a:buClr>
              <a:buSzPts val="1200"/>
              <a:buNone/>
              <a:defRPr sz="1200">
                <a:solidFill>
                  <a:srgbClr val="434343"/>
                </a:solidFill>
              </a:defRPr>
            </a:lvl2pPr>
            <a:lvl3pPr lvl="2" rtl="0">
              <a:lnSpc>
                <a:spcPct val="100000"/>
              </a:lnSpc>
              <a:spcBef>
                <a:spcPts val="0"/>
              </a:spcBef>
              <a:spcAft>
                <a:spcPts val="0"/>
              </a:spcAft>
              <a:buClr>
                <a:srgbClr val="434343"/>
              </a:buClr>
              <a:buSzPts val="1200"/>
              <a:buNone/>
              <a:defRPr sz="1200">
                <a:solidFill>
                  <a:srgbClr val="434343"/>
                </a:solidFill>
              </a:defRPr>
            </a:lvl3pPr>
            <a:lvl4pPr lvl="3" rtl="0">
              <a:lnSpc>
                <a:spcPct val="100000"/>
              </a:lnSpc>
              <a:spcBef>
                <a:spcPts val="0"/>
              </a:spcBef>
              <a:spcAft>
                <a:spcPts val="0"/>
              </a:spcAft>
              <a:buClr>
                <a:srgbClr val="434343"/>
              </a:buClr>
              <a:buSzPts val="1200"/>
              <a:buNone/>
              <a:defRPr sz="1200">
                <a:solidFill>
                  <a:srgbClr val="434343"/>
                </a:solidFill>
              </a:defRPr>
            </a:lvl4pPr>
            <a:lvl5pPr lvl="4" rtl="0">
              <a:lnSpc>
                <a:spcPct val="100000"/>
              </a:lnSpc>
              <a:spcBef>
                <a:spcPts val="0"/>
              </a:spcBef>
              <a:spcAft>
                <a:spcPts val="0"/>
              </a:spcAft>
              <a:buClr>
                <a:srgbClr val="434343"/>
              </a:buClr>
              <a:buSzPts val="1200"/>
              <a:buNone/>
              <a:defRPr sz="1200">
                <a:solidFill>
                  <a:srgbClr val="434343"/>
                </a:solidFill>
              </a:defRPr>
            </a:lvl5pPr>
            <a:lvl6pPr lvl="5" rtl="0">
              <a:lnSpc>
                <a:spcPct val="100000"/>
              </a:lnSpc>
              <a:spcBef>
                <a:spcPts val="0"/>
              </a:spcBef>
              <a:spcAft>
                <a:spcPts val="0"/>
              </a:spcAft>
              <a:buClr>
                <a:srgbClr val="434343"/>
              </a:buClr>
              <a:buSzPts val="1200"/>
              <a:buNone/>
              <a:defRPr sz="1200">
                <a:solidFill>
                  <a:srgbClr val="434343"/>
                </a:solidFill>
              </a:defRPr>
            </a:lvl6pPr>
            <a:lvl7pPr lvl="6" rtl="0">
              <a:lnSpc>
                <a:spcPct val="100000"/>
              </a:lnSpc>
              <a:spcBef>
                <a:spcPts val="0"/>
              </a:spcBef>
              <a:spcAft>
                <a:spcPts val="0"/>
              </a:spcAft>
              <a:buClr>
                <a:srgbClr val="434343"/>
              </a:buClr>
              <a:buSzPts val="1200"/>
              <a:buNone/>
              <a:defRPr sz="1200">
                <a:solidFill>
                  <a:srgbClr val="434343"/>
                </a:solidFill>
              </a:defRPr>
            </a:lvl7pPr>
            <a:lvl8pPr lvl="7" rtl="0">
              <a:lnSpc>
                <a:spcPct val="100000"/>
              </a:lnSpc>
              <a:spcBef>
                <a:spcPts val="0"/>
              </a:spcBef>
              <a:spcAft>
                <a:spcPts val="0"/>
              </a:spcAft>
              <a:buClr>
                <a:srgbClr val="434343"/>
              </a:buClr>
              <a:buSzPts val="1200"/>
              <a:buNone/>
              <a:defRPr sz="1200">
                <a:solidFill>
                  <a:srgbClr val="434343"/>
                </a:solidFill>
              </a:defRPr>
            </a:lvl8pPr>
            <a:lvl9pPr lvl="8"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20" name="Google Shape;120;p14"/>
          <p:cNvSpPr txBox="1">
            <a:spLocks noGrp="1"/>
          </p:cNvSpPr>
          <p:nvPr>
            <p:ph type="title" idx="15"/>
          </p:nvPr>
        </p:nvSpPr>
        <p:spPr>
          <a:xfrm>
            <a:off x="732775" y="728079"/>
            <a:ext cx="7798800" cy="524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73763"/>
              </a:buClr>
              <a:buSzPts val="2600"/>
              <a:buFont typeface="Montserrat"/>
              <a:buNone/>
              <a:defRPr sz="2600" b="1">
                <a:solidFill>
                  <a:srgbClr val="073763"/>
                </a:solidFill>
                <a:latin typeface="Montserrat"/>
                <a:ea typeface="Montserrat"/>
                <a:cs typeface="Montserrat"/>
                <a:sym typeface="Montserrat"/>
              </a:defRPr>
            </a:lvl1pPr>
            <a:lvl2pPr lvl="1" algn="l" rtl="0">
              <a:lnSpc>
                <a:spcPct val="100000"/>
              </a:lnSpc>
              <a:spcBef>
                <a:spcPts val="0"/>
              </a:spcBef>
              <a:spcAft>
                <a:spcPts val="0"/>
              </a:spcAft>
              <a:buClr>
                <a:schemeClr val="dk1"/>
              </a:buClr>
              <a:buSzPts val="2800"/>
              <a:buNone/>
              <a:defRPr sz="2800">
                <a:solidFill>
                  <a:schemeClr val="dk1"/>
                </a:solidFill>
              </a:defRPr>
            </a:lvl2pPr>
            <a:lvl3pPr lvl="2" algn="l" rtl="0">
              <a:lnSpc>
                <a:spcPct val="100000"/>
              </a:lnSpc>
              <a:spcBef>
                <a:spcPts val="0"/>
              </a:spcBef>
              <a:spcAft>
                <a:spcPts val="0"/>
              </a:spcAft>
              <a:buClr>
                <a:schemeClr val="dk1"/>
              </a:buClr>
              <a:buSzPts val="2800"/>
              <a:buNone/>
              <a:defRPr sz="2800">
                <a:solidFill>
                  <a:schemeClr val="dk1"/>
                </a:solidFill>
              </a:defRPr>
            </a:lvl3pPr>
            <a:lvl4pPr lvl="3" algn="l" rtl="0">
              <a:lnSpc>
                <a:spcPct val="100000"/>
              </a:lnSpc>
              <a:spcBef>
                <a:spcPts val="0"/>
              </a:spcBef>
              <a:spcAft>
                <a:spcPts val="0"/>
              </a:spcAft>
              <a:buClr>
                <a:schemeClr val="dk1"/>
              </a:buClr>
              <a:buSzPts val="2800"/>
              <a:buNone/>
              <a:defRPr sz="2800">
                <a:solidFill>
                  <a:schemeClr val="dk1"/>
                </a:solidFill>
              </a:defRPr>
            </a:lvl4pPr>
            <a:lvl5pPr lvl="4" algn="l" rtl="0">
              <a:lnSpc>
                <a:spcPct val="100000"/>
              </a:lnSpc>
              <a:spcBef>
                <a:spcPts val="0"/>
              </a:spcBef>
              <a:spcAft>
                <a:spcPts val="0"/>
              </a:spcAft>
              <a:buClr>
                <a:schemeClr val="dk1"/>
              </a:buClr>
              <a:buSzPts val="2800"/>
              <a:buNone/>
              <a:defRPr sz="2800">
                <a:solidFill>
                  <a:schemeClr val="dk1"/>
                </a:solidFill>
              </a:defRPr>
            </a:lvl5pPr>
            <a:lvl6pPr lvl="5" algn="l" rtl="0">
              <a:lnSpc>
                <a:spcPct val="100000"/>
              </a:lnSpc>
              <a:spcBef>
                <a:spcPts val="0"/>
              </a:spcBef>
              <a:spcAft>
                <a:spcPts val="0"/>
              </a:spcAft>
              <a:buClr>
                <a:schemeClr val="dk1"/>
              </a:buClr>
              <a:buSzPts val="2800"/>
              <a:buNone/>
              <a:defRPr sz="2800">
                <a:solidFill>
                  <a:schemeClr val="dk1"/>
                </a:solidFill>
              </a:defRPr>
            </a:lvl6pPr>
            <a:lvl7pPr lvl="6" algn="l" rtl="0">
              <a:lnSpc>
                <a:spcPct val="100000"/>
              </a:lnSpc>
              <a:spcBef>
                <a:spcPts val="0"/>
              </a:spcBef>
              <a:spcAft>
                <a:spcPts val="0"/>
              </a:spcAft>
              <a:buClr>
                <a:schemeClr val="dk1"/>
              </a:buClr>
              <a:buSzPts val="2800"/>
              <a:buNone/>
              <a:defRPr sz="2800">
                <a:solidFill>
                  <a:schemeClr val="dk1"/>
                </a:solidFill>
              </a:defRPr>
            </a:lvl7pPr>
            <a:lvl8pPr lvl="7" algn="l" rtl="0">
              <a:lnSpc>
                <a:spcPct val="100000"/>
              </a:lnSpc>
              <a:spcBef>
                <a:spcPts val="0"/>
              </a:spcBef>
              <a:spcAft>
                <a:spcPts val="0"/>
              </a:spcAft>
              <a:buClr>
                <a:schemeClr val="dk1"/>
              </a:buClr>
              <a:buSzPts val="2800"/>
              <a:buNone/>
              <a:defRPr sz="2800">
                <a:solidFill>
                  <a:schemeClr val="dk1"/>
                </a:solidFill>
              </a:defRPr>
            </a:lvl8pPr>
            <a:lvl9pPr lvl="8" algn="l" rtl="0">
              <a:lnSpc>
                <a:spcPct val="100000"/>
              </a:lnSpc>
              <a:spcBef>
                <a:spcPts val="0"/>
              </a:spcBef>
              <a:spcAft>
                <a:spcPts val="0"/>
              </a:spcAft>
              <a:buClr>
                <a:schemeClr val="dk1"/>
              </a:buClr>
              <a:buSzPts val="2800"/>
              <a:buNone/>
              <a:defRPr sz="2800">
                <a:solidFill>
                  <a:schemeClr val="dk1"/>
                </a:solidFill>
              </a:defRPr>
            </a:lvl9pPr>
          </a:lstStyle>
          <a:p>
            <a:endParaRPr/>
          </a:p>
        </p:txBody>
      </p:sp>
      <p:cxnSp>
        <p:nvCxnSpPr>
          <p:cNvPr id="121" name="Google Shape;121;p14"/>
          <p:cNvCxnSpPr/>
          <p:nvPr/>
        </p:nvCxnSpPr>
        <p:spPr>
          <a:xfrm>
            <a:off x="851175" y="1356000"/>
            <a:ext cx="514500" cy="0"/>
          </a:xfrm>
          <a:prstGeom prst="straightConnector1">
            <a:avLst/>
          </a:prstGeom>
          <a:noFill/>
          <a:ln w="28575" cap="flat" cmpd="sng">
            <a:solidFill>
              <a:srgbClr val="FFCC99"/>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73763"/>
              </a:buClr>
              <a:buSzPts val="2800"/>
              <a:buFont typeface="Montserrat"/>
              <a:buNone/>
              <a:defRPr sz="2800" b="1" i="0" u="none" strike="noStrike" cap="none">
                <a:solidFill>
                  <a:srgbClr val="073763"/>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68475" y="1522000"/>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accent1"/>
              </a:buClr>
              <a:buSzPts val="1800"/>
              <a:buFont typeface="Montserrat"/>
              <a:buChar char="●"/>
              <a:defRPr sz="1800" b="0" i="0" u="none" strike="noStrike" cap="none">
                <a:solidFill>
                  <a:srgbClr val="595959"/>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8" r:id="rId2"/>
    <p:sldLayoutId id="2147483659" r:id="rId3"/>
    <p:sldLayoutId id="214748366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jpg"/></Relationships>
</file>

<file path=ppt/slides/_rels/slide4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1.jpg"/></Relationships>
</file>

<file path=ppt/slides/_rels/slide5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4.xml"/><Relationship Id="rId4" Type="http://schemas.openxmlformats.org/officeDocument/2006/relationships/image" Target="../media/image87.jpg"/></Relationships>
</file>

<file path=ppt/slides/_rels/slide5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4.xml"/><Relationship Id="rId4" Type="http://schemas.openxmlformats.org/officeDocument/2006/relationships/image" Target="../media/image9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4.xml"/><Relationship Id="rId5" Type="http://schemas.openxmlformats.org/officeDocument/2006/relationships/image" Target="../media/image107.jpg"/><Relationship Id="rId4" Type="http://schemas.openxmlformats.org/officeDocument/2006/relationships/image" Target="../media/image106.jpg"/></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4.xml"/><Relationship Id="rId4" Type="http://schemas.openxmlformats.org/officeDocument/2006/relationships/image" Target="../media/image11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4.xml"/><Relationship Id="rId4" Type="http://schemas.openxmlformats.org/officeDocument/2006/relationships/image" Target="../media/image11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6867"/>
        </a:solidFill>
        <a:effectLst/>
      </p:bgPr>
    </p:bg>
    <p:spTree>
      <p:nvGrpSpPr>
        <p:cNvPr id="1" name="Shape 268"/>
        <p:cNvGrpSpPr/>
        <p:nvPr/>
      </p:nvGrpSpPr>
      <p:grpSpPr>
        <a:xfrm>
          <a:off x="0" y="0"/>
          <a:ext cx="0" cy="0"/>
          <a:chOff x="0" y="0"/>
          <a:chExt cx="0" cy="0"/>
        </a:xfrm>
      </p:grpSpPr>
      <p:cxnSp>
        <p:nvCxnSpPr>
          <p:cNvPr id="269" name="Google Shape;269;p36"/>
          <p:cNvCxnSpPr>
            <a:cxnSpLocks/>
          </p:cNvCxnSpPr>
          <p:nvPr/>
        </p:nvCxnSpPr>
        <p:spPr>
          <a:xfrm>
            <a:off x="3192640" y="2471896"/>
            <a:ext cx="2927831" cy="0"/>
          </a:xfrm>
          <a:prstGeom prst="straightConnector1">
            <a:avLst/>
          </a:prstGeom>
          <a:noFill/>
          <a:ln w="28575" cap="flat" cmpd="sng">
            <a:solidFill>
              <a:srgbClr val="FFFFFF"/>
            </a:solidFill>
            <a:prstDash val="solid"/>
            <a:round/>
            <a:headEnd type="none" w="sm" len="sm"/>
            <a:tailEnd type="none" w="sm" len="sm"/>
          </a:ln>
        </p:spPr>
      </p:cxnSp>
      <p:sp>
        <p:nvSpPr>
          <p:cNvPr id="270" name="Google Shape;270;p36"/>
          <p:cNvSpPr txBox="1">
            <a:spLocks noGrp="1"/>
          </p:cNvSpPr>
          <p:nvPr>
            <p:ph type="subTitle" idx="1"/>
          </p:nvPr>
        </p:nvSpPr>
        <p:spPr>
          <a:xfrm>
            <a:off x="3049142" y="2755939"/>
            <a:ext cx="2705400" cy="6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bg1"/>
                </a:solidFill>
                <a:latin typeface="Times New Roman" panose="02020603050405020304" pitchFamily="18" charset="0"/>
                <a:cs typeface="Times New Roman" panose="02020603050405020304" pitchFamily="18" charset="0"/>
              </a:rPr>
              <a:t>Vũ Minh Đức</a:t>
            </a:r>
          </a:p>
          <a:p>
            <a:pPr marL="0" lvl="0" indent="0" algn="l" rtl="0">
              <a:spcBef>
                <a:spcPts val="0"/>
              </a:spcBef>
              <a:spcAft>
                <a:spcPts val="0"/>
              </a:spcAft>
              <a:buNone/>
            </a:pPr>
            <a:endParaRPr dirty="0">
              <a:solidFill>
                <a:schemeClr val="bg1"/>
              </a:solidFill>
              <a:latin typeface="Times New Roman" panose="02020603050405020304" pitchFamily="18" charset="0"/>
              <a:cs typeface="Times New Roman" panose="02020603050405020304" pitchFamily="18" charset="0"/>
            </a:endParaRPr>
          </a:p>
        </p:txBody>
      </p:sp>
      <p:sp>
        <p:nvSpPr>
          <p:cNvPr id="271" name="Google Shape;271;p36"/>
          <p:cNvSpPr txBox="1">
            <a:spLocks noGrp="1"/>
          </p:cNvSpPr>
          <p:nvPr>
            <p:ph type="ctrTitle"/>
          </p:nvPr>
        </p:nvSpPr>
        <p:spPr>
          <a:xfrm>
            <a:off x="3049142" y="1384233"/>
            <a:ext cx="3214828" cy="913202"/>
          </a:xfrm>
          <a:prstGeom prst="rect">
            <a:avLst/>
          </a:prstGeom>
        </p:spPr>
        <p:txBody>
          <a:bodyPr spcFirstLastPara="1" wrap="square" lIns="91425" tIns="91425" rIns="91425" bIns="91425" anchor="b" anchorCtr="0">
            <a:noAutofit/>
          </a:bodyPr>
          <a:lstStyle/>
          <a:p>
            <a:pPr marL="50800" lvl="0" algn="l" rtl="0">
              <a:spcBef>
                <a:spcPts val="0"/>
              </a:spcBef>
              <a:spcAft>
                <a:spcPts val="0"/>
              </a:spcAft>
              <a:buClr>
                <a:schemeClr val="lt1"/>
              </a:buClr>
              <a:buSzPts val="2800"/>
            </a:pPr>
            <a:r>
              <a:rPr lang="en-US" sz="4400">
                <a:latin typeface="Times New Roman" panose="02020603050405020304" pitchFamily="18" charset="0"/>
                <a:cs typeface="Times New Roman" panose="02020603050405020304" pitchFamily="18" charset="0"/>
              </a:rPr>
              <a:t>Spring Boot</a:t>
            </a:r>
            <a:endParaRPr sz="4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0255388-9F83-4BA3-9F75-BBBDEAA833BB}"/>
              </a:ext>
            </a:extLst>
          </p:cNvPr>
          <p:cNvPicPr>
            <a:picLocks noChangeAspect="1"/>
          </p:cNvPicPr>
          <p:nvPr/>
        </p:nvPicPr>
        <p:blipFill>
          <a:blip r:embed="rId3"/>
          <a:stretch>
            <a:fillRect/>
          </a:stretch>
        </p:blipFill>
        <p:spPr>
          <a:xfrm>
            <a:off x="260064" y="206908"/>
            <a:ext cx="1177325" cy="11773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089" y="520945"/>
            <a:ext cx="6819900" cy="4171950"/>
          </a:xfrm>
          <a:prstGeom prst="rect">
            <a:avLst/>
          </a:prstGeom>
        </p:spPr>
      </p:pic>
    </p:spTree>
    <p:extLst>
      <p:ext uri="{BB962C8B-B14F-4D97-AF65-F5344CB8AC3E}">
        <p14:creationId xmlns:p14="http://schemas.microsoft.com/office/powerpoint/2010/main" val="428509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Bean</a:t>
            </a:r>
            <a:endParaRPr lang="en-US" sz="260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75" y="1656950"/>
            <a:ext cx="3835964" cy="2879882"/>
          </a:xfrm>
          <a:prstGeom prst="rect">
            <a:avLst/>
          </a:prstGeom>
        </p:spPr>
      </p:pic>
      <p:sp>
        <p:nvSpPr>
          <p:cNvPr id="2" name="TextBox 1"/>
          <p:cNvSpPr txBox="1"/>
          <p:nvPr/>
        </p:nvSpPr>
        <p:spPr>
          <a:xfrm>
            <a:off x="5161085" y="1656950"/>
            <a:ext cx="3370490" cy="2031325"/>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Các đối tượng tạo thành xương sống và được quản lý bởi Spring IoC Container được gọi là một Bean</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Có 3 cách tạo Bean</a:t>
            </a:r>
          </a:p>
          <a:p>
            <a:pPr marL="342900" indent="-342900">
              <a:lnSpc>
                <a:spcPct val="150000"/>
              </a:lnSpc>
              <a:buFont typeface="+mj-lt"/>
              <a:buAutoNum type="arabicPeriod"/>
            </a:pPr>
            <a:r>
              <a:rPr lang="en-US">
                <a:latin typeface="Times New Roman" panose="02020603050405020304" pitchFamily="18" charset="0"/>
                <a:cs typeface="Times New Roman" panose="02020603050405020304" pitchFamily="18" charset="0"/>
              </a:rPr>
              <a:t>Tệp cấu hình dựa trên XML</a:t>
            </a:r>
          </a:p>
          <a:p>
            <a:pPr marL="342900" indent="-342900">
              <a:lnSpc>
                <a:spcPct val="150000"/>
              </a:lnSpc>
              <a:buFont typeface="+mj-lt"/>
              <a:buAutoNum type="arabicPeriod"/>
            </a:pPr>
            <a:r>
              <a:rPr lang="en-US">
                <a:latin typeface="Times New Roman" panose="02020603050405020304" pitchFamily="18" charset="0"/>
                <a:cs typeface="Times New Roman" panose="02020603050405020304" pitchFamily="18" charset="0"/>
              </a:rPr>
              <a:t>Cấu hình dựa trên Annotation</a:t>
            </a:r>
          </a:p>
          <a:p>
            <a:pPr marL="342900" indent="-342900">
              <a:lnSpc>
                <a:spcPct val="150000"/>
              </a:lnSpc>
              <a:buFont typeface="+mj-lt"/>
              <a:buAutoNum type="arabicPeriod"/>
            </a:pPr>
            <a:r>
              <a:rPr lang="en-US">
                <a:latin typeface="Times New Roman" panose="02020603050405020304" pitchFamily="18" charset="0"/>
                <a:cs typeface="Times New Roman" panose="02020603050405020304" pitchFamily="18" charset="0"/>
              </a:rPr>
              <a:t>Cấu hình dựa trên java</a:t>
            </a:r>
          </a:p>
        </p:txBody>
      </p:sp>
    </p:spTree>
    <p:extLst>
      <p:ext uri="{BB962C8B-B14F-4D97-AF65-F5344CB8AC3E}">
        <p14:creationId xmlns:p14="http://schemas.microsoft.com/office/powerpoint/2010/main" val="179076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Bean – xml</a:t>
            </a:r>
            <a:endParaRPr lang="en-US" sz="26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01" y="1162744"/>
            <a:ext cx="3228971" cy="22804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128" y="1157500"/>
            <a:ext cx="2769600" cy="23790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72" y="3536515"/>
            <a:ext cx="5631500" cy="1520457"/>
          </a:xfrm>
          <a:prstGeom prst="rect">
            <a:avLst/>
          </a:prstGeom>
        </p:spPr>
      </p:pic>
    </p:spTree>
    <p:extLst>
      <p:ext uri="{BB962C8B-B14F-4D97-AF65-F5344CB8AC3E}">
        <p14:creationId xmlns:p14="http://schemas.microsoft.com/office/powerpoint/2010/main" val="3340802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Bean – xml</a:t>
            </a:r>
            <a:endParaRPr lang="en-US" sz="2600"/>
          </a:p>
        </p:txBody>
      </p:sp>
      <p:graphicFrame>
        <p:nvGraphicFramePr>
          <p:cNvPr id="16" name="Table 15"/>
          <p:cNvGraphicFramePr>
            <a:graphicFrameLocks noGrp="1"/>
          </p:cNvGraphicFramePr>
          <p:nvPr>
            <p:extLst>
              <p:ext uri="{D42A27DB-BD31-4B8C-83A1-F6EECF244321}">
                <p14:modId xmlns:p14="http://schemas.microsoft.com/office/powerpoint/2010/main" val="3685785804"/>
              </p:ext>
            </p:extLst>
          </p:nvPr>
        </p:nvGraphicFramePr>
        <p:xfrm>
          <a:off x="1584175" y="1948672"/>
          <a:ext cx="6096000" cy="2203164"/>
        </p:xfrm>
        <a:graphic>
          <a:graphicData uri="http://schemas.openxmlformats.org/drawingml/2006/table">
            <a:tbl>
              <a:tblPr firstRow="1" bandRow="1">
                <a:tableStyleId>{6260A27C-74DD-4B55-9ED4-24400A9DC37D}</a:tableStyleId>
              </a:tblPr>
              <a:tblGrid>
                <a:gridCol w="1924135">
                  <a:extLst>
                    <a:ext uri="{9D8B030D-6E8A-4147-A177-3AD203B41FA5}">
                      <a16:colId xmlns:a16="http://schemas.microsoft.com/office/drawing/2014/main" val="3695313623"/>
                    </a:ext>
                  </a:extLst>
                </a:gridCol>
                <a:gridCol w="4171865">
                  <a:extLst>
                    <a:ext uri="{9D8B030D-6E8A-4147-A177-3AD203B41FA5}">
                      <a16:colId xmlns:a16="http://schemas.microsoft.com/office/drawing/2014/main" val="251455322"/>
                    </a:ext>
                  </a:extLst>
                </a:gridCol>
              </a:tblGrid>
              <a:tr h="550791">
                <a:tc>
                  <a:txBody>
                    <a:bodyPr/>
                    <a:lstStyle/>
                    <a:p>
                      <a:pPr algn="ctr"/>
                      <a:r>
                        <a:rPr lang="en-US">
                          <a:latin typeface="Times New Roman" panose="02020603050405020304" pitchFamily="18" charset="0"/>
                          <a:cs typeface="Times New Roman" panose="02020603050405020304" pitchFamily="18" charset="0"/>
                        </a:rPr>
                        <a:t>Autowire</a:t>
                      </a:r>
                      <a:r>
                        <a:rPr lang="en-US" baseline="0">
                          <a:latin typeface="Times New Roman" panose="02020603050405020304" pitchFamily="18" charset="0"/>
                          <a:cs typeface="Times New Roman" panose="02020603050405020304" pitchFamily="18" charset="0"/>
                        </a:rPr>
                        <a:t> = “no”</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Các</a:t>
                      </a:r>
                      <a:r>
                        <a:rPr lang="en-US" baseline="0">
                          <a:latin typeface="Times New Roman" panose="02020603050405020304" pitchFamily="18" charset="0"/>
                          <a:cs typeface="Times New Roman" panose="02020603050405020304" pitchFamily="18" charset="0"/>
                        </a:rPr>
                        <a:t> đối tượng sẽ không tự động liên kết với nhau</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60789567"/>
                  </a:ext>
                </a:extLst>
              </a:tr>
              <a:tr h="550791">
                <a:tc>
                  <a:txBody>
                    <a:bodyPr/>
                    <a:lstStyle/>
                    <a:p>
                      <a:pPr algn="ctr"/>
                      <a:r>
                        <a:rPr lang="en-US">
                          <a:latin typeface="Times New Roman" panose="02020603050405020304" pitchFamily="18" charset="0"/>
                          <a:cs typeface="Times New Roman" panose="02020603050405020304" pitchFamily="18" charset="0"/>
                        </a:rPr>
                        <a:t>Autowire=“byname”</a:t>
                      </a:r>
                    </a:p>
                  </a:txBody>
                  <a:tcPr anchor="ctr"/>
                </a:tc>
                <a:tc>
                  <a:txBody>
                    <a:bodyPr/>
                    <a:lstStyle/>
                    <a:p>
                      <a:pPr algn="ctr"/>
                      <a:r>
                        <a:rPr lang="en-US">
                          <a:latin typeface="Times New Roman" panose="02020603050405020304" pitchFamily="18" charset="0"/>
                          <a:cs typeface="Times New Roman" panose="02020603050405020304" pitchFamily="18" charset="0"/>
                        </a:rPr>
                        <a:t>Các</a:t>
                      </a:r>
                      <a:r>
                        <a:rPr lang="en-US" baseline="0">
                          <a:latin typeface="Times New Roman" panose="02020603050405020304" pitchFamily="18" charset="0"/>
                          <a:cs typeface="Times New Roman" panose="02020603050405020304" pitchFamily="18" charset="0"/>
                        </a:rPr>
                        <a:t> thuộc tính của bean này sẽ tự động liên kết với các bean có cùng tên</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07270850"/>
                  </a:ext>
                </a:extLst>
              </a:tr>
              <a:tr h="550791">
                <a:tc>
                  <a:txBody>
                    <a:bodyPr/>
                    <a:lstStyle/>
                    <a:p>
                      <a:pPr algn="ctr"/>
                      <a:r>
                        <a:rPr lang="en-US">
                          <a:latin typeface="Times New Roman" panose="02020603050405020304" pitchFamily="18" charset="0"/>
                          <a:cs typeface="Times New Roman" panose="02020603050405020304" pitchFamily="18" charset="0"/>
                        </a:rPr>
                        <a:t>Autowire</a:t>
                      </a:r>
                      <a:r>
                        <a:rPr lang="en-US" baseline="0">
                          <a:latin typeface="Times New Roman" panose="02020603050405020304" pitchFamily="18" charset="0"/>
                          <a:cs typeface="Times New Roman" panose="02020603050405020304" pitchFamily="18" charset="0"/>
                        </a:rPr>
                        <a:t> = “byType”</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Các</a:t>
                      </a:r>
                      <a:r>
                        <a:rPr lang="en-US" baseline="0">
                          <a:latin typeface="Times New Roman" panose="02020603050405020304" pitchFamily="18" charset="0"/>
                          <a:cs typeface="Times New Roman" panose="02020603050405020304" pitchFamily="18" charset="0"/>
                        </a:rPr>
                        <a:t> bean sẽ liên kết với nhau theo kiểu giá trị của bean được khai báo</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20432993"/>
                  </a:ext>
                </a:extLst>
              </a:tr>
              <a:tr h="550791">
                <a:tc>
                  <a:txBody>
                    <a:bodyPr/>
                    <a:lstStyle/>
                    <a:p>
                      <a:pPr algn="ctr"/>
                      <a:r>
                        <a:rPr lang="en-US">
                          <a:latin typeface="Times New Roman" panose="02020603050405020304" pitchFamily="18" charset="0"/>
                          <a:cs typeface="Times New Roman" panose="02020603050405020304" pitchFamily="18" charset="0"/>
                        </a:rPr>
                        <a:t>Autowire=“constructor”</a:t>
                      </a:r>
                    </a:p>
                  </a:txBody>
                  <a:tcPr anchor="ctr"/>
                </a:tc>
                <a:tc>
                  <a:txBody>
                    <a:bodyPr/>
                    <a:lstStyle/>
                    <a:p>
                      <a:pPr algn="ctr"/>
                      <a:r>
                        <a:rPr lang="en-US">
                          <a:latin typeface="Times New Roman" panose="02020603050405020304" pitchFamily="18" charset="0"/>
                          <a:cs typeface="Times New Roman" panose="02020603050405020304" pitchFamily="18" charset="0"/>
                        </a:rPr>
                        <a:t>Liên</a:t>
                      </a:r>
                      <a:r>
                        <a:rPr lang="en-US" baseline="0">
                          <a:latin typeface="Times New Roman" panose="02020603050405020304" pitchFamily="18" charset="0"/>
                          <a:cs typeface="Times New Roman" panose="02020603050405020304" pitchFamily="18" charset="0"/>
                        </a:rPr>
                        <a:t> kết với nhau qua kiểu dữ liệu của tham số trong constructor</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232887"/>
                  </a:ext>
                </a:extLst>
              </a:tr>
            </a:tbl>
          </a:graphicData>
        </a:graphic>
      </p:graphicFrame>
    </p:spTree>
    <p:extLst>
      <p:ext uri="{BB962C8B-B14F-4D97-AF65-F5344CB8AC3E}">
        <p14:creationId xmlns:p14="http://schemas.microsoft.com/office/powerpoint/2010/main" val="1026007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64" y="923075"/>
            <a:ext cx="4261665" cy="1466752"/>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229" y="997921"/>
            <a:ext cx="4959771" cy="1230373"/>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09" y="2709719"/>
            <a:ext cx="4326979" cy="1270748"/>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088" y="2769591"/>
            <a:ext cx="4320073" cy="1151005"/>
          </a:xfrm>
          <a:prstGeom prst="rect">
            <a:avLst/>
          </a:prstGeom>
        </p:spPr>
      </p:pic>
    </p:spTree>
    <p:extLst>
      <p:ext uri="{BB962C8B-B14F-4D97-AF65-F5344CB8AC3E}">
        <p14:creationId xmlns:p14="http://schemas.microsoft.com/office/powerpoint/2010/main" val="109547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Bean – Annotation</a:t>
            </a:r>
            <a:endParaRPr lang="en-US" sz="260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016" y="1642329"/>
            <a:ext cx="3590559" cy="3152853"/>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79" y="1642329"/>
            <a:ext cx="4591949" cy="1844919"/>
          </a:xfrm>
          <a:prstGeom prst="rect">
            <a:avLst/>
          </a:prstGeom>
        </p:spPr>
      </p:pic>
    </p:spTree>
    <p:extLst>
      <p:ext uri="{BB962C8B-B14F-4D97-AF65-F5344CB8AC3E}">
        <p14:creationId xmlns:p14="http://schemas.microsoft.com/office/powerpoint/2010/main" val="3552933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Component</a:t>
            </a:r>
            <a:endParaRPr lang="en-US" sz="2600"/>
          </a:p>
        </p:txBody>
      </p:sp>
      <p:sp>
        <p:nvSpPr>
          <p:cNvPr id="17" name="Rounded Rectangle 16"/>
          <p:cNvSpPr/>
          <p:nvPr/>
        </p:nvSpPr>
        <p:spPr>
          <a:xfrm>
            <a:off x="879231" y="1410939"/>
            <a:ext cx="7438292" cy="68580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Một class đánh dấu Component thì được tạo thành một bean.</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Khi Spring start thì nó sẽ quét các class được đáng dấu Component thì nó sẽ tạo bean </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00" y="2158285"/>
            <a:ext cx="7143750" cy="12096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300" y="3367960"/>
            <a:ext cx="7143750" cy="1689121"/>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300" y="4828481"/>
            <a:ext cx="7143750" cy="228600"/>
          </a:xfrm>
          <a:prstGeom prst="rect">
            <a:avLst/>
          </a:prstGeom>
        </p:spPr>
      </p:pic>
    </p:spTree>
    <p:extLst>
      <p:ext uri="{BB962C8B-B14F-4D97-AF65-F5344CB8AC3E}">
        <p14:creationId xmlns:p14="http://schemas.microsoft.com/office/powerpoint/2010/main" val="38797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Property file</a:t>
            </a:r>
            <a:endParaRPr lang="en-US" sz="2600"/>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25" y="1705485"/>
            <a:ext cx="8191500" cy="2305050"/>
          </a:xfrm>
          <a:prstGeom prst="rect">
            <a:avLst/>
          </a:prstGeom>
        </p:spPr>
      </p:pic>
    </p:spTree>
    <p:extLst>
      <p:ext uri="{BB962C8B-B14F-4D97-AF65-F5344CB8AC3E}">
        <p14:creationId xmlns:p14="http://schemas.microsoft.com/office/powerpoint/2010/main" val="302550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PropertySource</a:t>
            </a:r>
            <a:endParaRPr lang="en-US" sz="2600"/>
          </a:p>
        </p:txBody>
      </p:sp>
      <p:sp>
        <p:nvSpPr>
          <p:cNvPr id="16" name="Rounded Rectangle 15"/>
          <p:cNvSpPr/>
          <p:nvPr/>
        </p:nvSpPr>
        <p:spPr>
          <a:xfrm>
            <a:off x="870438" y="1410938"/>
            <a:ext cx="7661137" cy="1025028"/>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@PropertySource đáng dấu cho spring biết tìm các file properties cấu hình cho hệ thống ở đâu.</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Để lấy giá trị trong file properties sử dụng annotation @Value</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Sử dụng để khai báo với Spring đọc cấu hình trong file resource vào ứng dụng</a:t>
            </a:r>
          </a:p>
          <a:p>
            <a:pPr marL="285750" indent="-285750">
              <a:buFont typeface="Wingdings" panose="05000000000000000000" pitchFamily="2" charset="2"/>
              <a:buChar char="Ø"/>
            </a:pPr>
            <a:endParaRPr lang="en-US">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002" y="2505808"/>
            <a:ext cx="4791164" cy="2496164"/>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375" y="2505808"/>
            <a:ext cx="1704975" cy="2496164"/>
          </a:xfrm>
          <a:prstGeom prst="rect">
            <a:avLst/>
          </a:prstGeom>
        </p:spPr>
      </p:pic>
    </p:spTree>
    <p:extLst>
      <p:ext uri="{BB962C8B-B14F-4D97-AF65-F5344CB8AC3E}">
        <p14:creationId xmlns:p14="http://schemas.microsoft.com/office/powerpoint/2010/main" val="59548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Bean – Scope</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384" y="1411570"/>
            <a:ext cx="5701581" cy="3448099"/>
          </a:xfrm>
          <a:prstGeom prst="rect">
            <a:avLst/>
          </a:prstGeom>
        </p:spPr>
      </p:pic>
    </p:spTree>
    <p:extLst>
      <p:ext uri="{BB962C8B-B14F-4D97-AF65-F5344CB8AC3E}">
        <p14:creationId xmlns:p14="http://schemas.microsoft.com/office/powerpoint/2010/main" val="1864308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2"/>
          </p:nvPr>
        </p:nvSpPr>
        <p:spPr>
          <a:xfrm>
            <a:off x="732775" y="728079"/>
            <a:ext cx="7798800" cy="524100"/>
          </a:xfrm>
        </p:spPr>
        <p:txBody>
          <a:bodyPr/>
          <a:lstStyle/>
          <a:p>
            <a:r>
              <a:rPr lang="en-US">
                <a:solidFill>
                  <a:srgbClr val="D86867"/>
                </a:solidFill>
                <a:latin typeface="Times New Roman" panose="02020603050405020304" pitchFamily="18" charset="0"/>
                <a:cs typeface="Times New Roman" panose="02020603050405020304" pitchFamily="18" charset="0"/>
              </a:rPr>
              <a:t>Dependency Injection</a:t>
            </a:r>
            <a:endParaRPr lang="en-US">
              <a:latin typeface="Times New Roman" panose="02020603050405020304" pitchFamily="18" charset="0"/>
              <a:cs typeface="Times New Roman" panose="02020603050405020304" pitchFamily="18" charset="0"/>
            </a:endParaRPr>
          </a:p>
        </p:txBody>
      </p:sp>
      <p:sp>
        <p:nvSpPr>
          <p:cNvPr id="9" name="Rectangle 8"/>
          <p:cNvSpPr/>
          <p:nvPr/>
        </p:nvSpPr>
        <p:spPr>
          <a:xfrm>
            <a:off x="732775" y="1780081"/>
            <a:ext cx="4261607" cy="6459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a:solidFill>
                  <a:schemeClr val="tx1">
                    <a:lumMod val="95000"/>
                    <a:lumOff val="5000"/>
                  </a:schemeClr>
                </a:solidFill>
                <a:latin typeface="Times New Roman" panose="02020603050405020304" pitchFamily="18" charset="0"/>
                <a:cs typeface="Times New Roman" panose="02020603050405020304" pitchFamily="18" charset="0"/>
              </a:rPr>
              <a:t>Dependencies Inversion(Principle)</a:t>
            </a:r>
          </a:p>
        </p:txBody>
      </p:sp>
      <p:sp>
        <p:nvSpPr>
          <p:cNvPr id="10" name="Rectangle 9"/>
          <p:cNvSpPr/>
          <p:nvPr/>
        </p:nvSpPr>
        <p:spPr>
          <a:xfrm>
            <a:off x="732774" y="2595790"/>
            <a:ext cx="4261607" cy="64595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a:solidFill>
                  <a:schemeClr val="tx1">
                    <a:lumMod val="95000"/>
                    <a:lumOff val="5000"/>
                  </a:schemeClr>
                </a:solidFill>
                <a:latin typeface="Times New Roman" panose="02020603050405020304" pitchFamily="18" charset="0"/>
                <a:cs typeface="Times New Roman" panose="02020603050405020304" pitchFamily="18" charset="0"/>
              </a:rPr>
              <a:t>Inversion of Controller (Pattern)</a:t>
            </a:r>
          </a:p>
        </p:txBody>
      </p:sp>
      <p:sp>
        <p:nvSpPr>
          <p:cNvPr id="11" name="Rectangle 10"/>
          <p:cNvSpPr/>
          <p:nvPr/>
        </p:nvSpPr>
        <p:spPr>
          <a:xfrm>
            <a:off x="732774" y="3478032"/>
            <a:ext cx="843810" cy="64595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lumMod val="95000"/>
                    <a:lumOff val="5000"/>
                  </a:schemeClr>
                </a:solidFill>
                <a:latin typeface="Times New Roman" panose="02020603050405020304" pitchFamily="18" charset="0"/>
                <a:cs typeface="Times New Roman" panose="02020603050405020304" pitchFamily="18" charset="0"/>
              </a:rPr>
              <a:t>Service Locator</a:t>
            </a:r>
          </a:p>
        </p:txBody>
      </p:sp>
      <p:sp>
        <p:nvSpPr>
          <p:cNvPr id="15" name="Rectangle 14"/>
          <p:cNvSpPr/>
          <p:nvPr/>
        </p:nvSpPr>
        <p:spPr>
          <a:xfrm>
            <a:off x="1825487" y="3478032"/>
            <a:ext cx="802657" cy="64595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lumMod val="95000"/>
                    <a:lumOff val="5000"/>
                  </a:schemeClr>
                </a:solidFill>
                <a:latin typeface="Times New Roman" panose="02020603050405020304" pitchFamily="18" charset="0"/>
                <a:cs typeface="Times New Roman" panose="02020603050405020304" pitchFamily="18" charset="0"/>
              </a:rPr>
              <a:t>Event</a:t>
            </a:r>
          </a:p>
        </p:txBody>
      </p:sp>
      <p:sp>
        <p:nvSpPr>
          <p:cNvPr id="16" name="Rectangle 15"/>
          <p:cNvSpPr/>
          <p:nvPr/>
        </p:nvSpPr>
        <p:spPr>
          <a:xfrm>
            <a:off x="2823707" y="3478032"/>
            <a:ext cx="835694" cy="64595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lumMod val="95000"/>
                    <a:lumOff val="5000"/>
                  </a:schemeClr>
                </a:solidFill>
                <a:latin typeface="Times New Roman" panose="02020603050405020304" pitchFamily="18" charset="0"/>
                <a:cs typeface="Times New Roman" panose="02020603050405020304" pitchFamily="18" charset="0"/>
              </a:rPr>
              <a:t>Delegate</a:t>
            </a:r>
          </a:p>
        </p:txBody>
      </p:sp>
      <p:sp>
        <p:nvSpPr>
          <p:cNvPr id="17" name="Rectangle 16"/>
          <p:cNvSpPr/>
          <p:nvPr/>
        </p:nvSpPr>
        <p:spPr>
          <a:xfrm>
            <a:off x="3759942" y="3411499"/>
            <a:ext cx="1234439" cy="7290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lumMod val="95000"/>
                    <a:lumOff val="5000"/>
                  </a:schemeClr>
                </a:solidFill>
                <a:latin typeface="Times New Roman" panose="02020603050405020304" pitchFamily="18" charset="0"/>
                <a:cs typeface="Times New Roman" panose="02020603050405020304" pitchFamily="18" charset="0"/>
              </a:rPr>
              <a:t>Dependency Injection</a:t>
            </a:r>
          </a:p>
        </p:txBody>
      </p:sp>
      <p:sp>
        <p:nvSpPr>
          <p:cNvPr id="2" name="Rectangle 1"/>
          <p:cNvSpPr/>
          <p:nvPr/>
        </p:nvSpPr>
        <p:spPr>
          <a:xfrm>
            <a:off x="5243284" y="1746854"/>
            <a:ext cx="3077307" cy="237713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lnSpc>
                <a:spcPct val="150000"/>
              </a:lnSpc>
              <a:buFont typeface="Wingdings" panose="05000000000000000000" pitchFamily="2" charset="2"/>
              <a:buChar char="Ø"/>
            </a:pPr>
            <a:r>
              <a:rPr lang="en-US" sz="1600">
                <a:solidFill>
                  <a:schemeClr val="tx1"/>
                </a:solidFill>
                <a:latin typeface="Times New Roman" panose="02020603050405020304" pitchFamily="18" charset="0"/>
                <a:cs typeface="Times New Roman" panose="02020603050405020304" pitchFamily="18" charset="0"/>
              </a:rPr>
              <a:t>Dependency injection: là một kỹ thuật cho phép xoá bỏ sự phụ thuộc giữa các module, làm cho ứng dụng dễ dàng hơn trong việc thay đổi module, bảo trì code và testing</a:t>
            </a:r>
          </a:p>
        </p:txBody>
      </p:sp>
    </p:spTree>
    <p:extLst>
      <p:ext uri="{BB962C8B-B14F-4D97-AF65-F5344CB8AC3E}">
        <p14:creationId xmlns:p14="http://schemas.microsoft.com/office/powerpoint/2010/main" val="1069178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11" y="232838"/>
            <a:ext cx="6667500" cy="1590675"/>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11" y="1924181"/>
            <a:ext cx="7553325" cy="24003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11" y="4425149"/>
            <a:ext cx="7553325" cy="474022"/>
          </a:xfrm>
          <a:prstGeom prst="rect">
            <a:avLst/>
          </a:prstGeom>
        </p:spPr>
      </p:pic>
    </p:spTree>
    <p:extLst>
      <p:ext uri="{BB962C8B-B14F-4D97-AF65-F5344CB8AC3E}">
        <p14:creationId xmlns:p14="http://schemas.microsoft.com/office/powerpoint/2010/main" val="451214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Bean – Scope (Prototype)</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75" y="1766407"/>
            <a:ext cx="7048500" cy="1828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75" y="4012720"/>
            <a:ext cx="7048500" cy="428625"/>
          </a:xfrm>
          <a:prstGeom prst="rect">
            <a:avLst/>
          </a:prstGeom>
        </p:spPr>
      </p:pic>
    </p:spTree>
    <p:extLst>
      <p:ext uri="{BB962C8B-B14F-4D97-AF65-F5344CB8AC3E}">
        <p14:creationId xmlns:p14="http://schemas.microsoft.com/office/powerpoint/2010/main" val="2985708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Bean – Scope (Request)</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612" y="2312010"/>
            <a:ext cx="7477125" cy="2524125"/>
          </a:xfrm>
          <a:prstGeom prst="rect">
            <a:avLst/>
          </a:prstGeom>
        </p:spPr>
      </p:pic>
      <p:sp>
        <p:nvSpPr>
          <p:cNvPr id="2" name="TextBox 1"/>
          <p:cNvSpPr txBox="1"/>
          <p:nvPr/>
        </p:nvSpPr>
        <p:spPr>
          <a:xfrm>
            <a:off x="893612" y="1512277"/>
            <a:ext cx="7467873" cy="52322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Giống với prototype Scope, được dùng cho ứng dụng web, một thể hiện của bean sẽ được tạo cho mỗi HTTP request</a:t>
            </a:r>
          </a:p>
        </p:txBody>
      </p:sp>
    </p:spTree>
    <p:extLst>
      <p:ext uri="{BB962C8B-B14F-4D97-AF65-F5344CB8AC3E}">
        <p14:creationId xmlns:p14="http://schemas.microsoft.com/office/powerpoint/2010/main" val="111706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Bean – Scope (Session)</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429" y="2233891"/>
            <a:ext cx="7496175" cy="2524125"/>
          </a:xfrm>
          <a:prstGeom prst="rect">
            <a:avLst/>
          </a:prstGeom>
        </p:spPr>
      </p:pic>
      <p:sp>
        <p:nvSpPr>
          <p:cNvPr id="2" name="Rectangle 1"/>
          <p:cNvSpPr/>
          <p:nvPr/>
        </p:nvSpPr>
        <p:spPr>
          <a:xfrm>
            <a:off x="732774" y="1481425"/>
            <a:ext cx="7647487" cy="523220"/>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Với mỗi HTTP session, Spring IoC container khởi tạo một instance mới của bean. Instance này sẽ hoạt động trong suốt vòng đời của HTTP session.</a:t>
            </a:r>
          </a:p>
        </p:txBody>
      </p:sp>
    </p:spTree>
    <p:extLst>
      <p:ext uri="{BB962C8B-B14F-4D97-AF65-F5344CB8AC3E}">
        <p14:creationId xmlns:p14="http://schemas.microsoft.com/office/powerpoint/2010/main" val="4204978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Bean Life Cycle</a:t>
            </a:r>
            <a:endParaRPr lang="en-US" sz="260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219" y="1848514"/>
            <a:ext cx="7411911" cy="2327943"/>
          </a:xfrm>
          <a:prstGeom prst="rect">
            <a:avLst/>
          </a:prstGeom>
        </p:spPr>
      </p:pic>
    </p:spTree>
    <p:extLst>
      <p:ext uri="{BB962C8B-B14F-4D97-AF65-F5344CB8AC3E}">
        <p14:creationId xmlns:p14="http://schemas.microsoft.com/office/powerpoint/2010/main" val="3801560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664" y="365978"/>
            <a:ext cx="6100397" cy="1936521"/>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64" y="2375022"/>
            <a:ext cx="6100397" cy="2334980"/>
          </a:xfrm>
          <a:prstGeom prst="rect">
            <a:avLst/>
          </a:prstGeom>
        </p:spPr>
      </p:pic>
    </p:spTree>
    <p:extLst>
      <p:ext uri="{BB962C8B-B14F-4D97-AF65-F5344CB8AC3E}">
        <p14:creationId xmlns:p14="http://schemas.microsoft.com/office/powerpoint/2010/main" val="3034190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85" y="326295"/>
            <a:ext cx="8282354" cy="4418135"/>
          </a:xfrm>
          <a:prstGeom prst="rect">
            <a:avLst/>
          </a:prstGeom>
        </p:spPr>
      </p:pic>
    </p:spTree>
    <p:extLst>
      <p:ext uri="{BB962C8B-B14F-4D97-AF65-F5344CB8AC3E}">
        <p14:creationId xmlns:p14="http://schemas.microsoft.com/office/powerpoint/2010/main" val="1548800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Entity</a:t>
            </a:r>
            <a:endParaRPr lang="en-US" sz="26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320" y="1623839"/>
            <a:ext cx="6869710" cy="2994710"/>
          </a:xfrm>
          <a:prstGeom prst="rect">
            <a:avLst/>
          </a:prstGeom>
        </p:spPr>
      </p:pic>
    </p:spTree>
    <p:extLst>
      <p:ext uri="{BB962C8B-B14F-4D97-AF65-F5344CB8AC3E}">
        <p14:creationId xmlns:p14="http://schemas.microsoft.com/office/powerpoint/2010/main" val="2271147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86" y="585395"/>
            <a:ext cx="7810150" cy="297762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86" y="3739184"/>
            <a:ext cx="6915150" cy="533400"/>
          </a:xfrm>
          <a:prstGeom prst="rect">
            <a:avLst/>
          </a:prstGeom>
        </p:spPr>
      </p:pic>
    </p:spTree>
    <p:extLst>
      <p:ext uri="{BB962C8B-B14F-4D97-AF65-F5344CB8AC3E}">
        <p14:creationId xmlns:p14="http://schemas.microsoft.com/office/powerpoint/2010/main" val="2132288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ORM (</a:t>
            </a:r>
            <a:r>
              <a:rPr lang="en-US" b="0"/>
              <a:t>Object Relational Mapping</a:t>
            </a:r>
            <a:r>
              <a:rPr lang="en-US" sz="2600">
                <a:solidFill>
                  <a:srgbClr val="D86867"/>
                </a:solidFill>
                <a:latin typeface="Times New Roman" panose="02020603050405020304" pitchFamily="18" charset="0"/>
                <a:cs typeface="Times New Roman" panose="02020603050405020304" pitchFamily="18" charset="0"/>
              </a:rPr>
              <a:t>)</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898" y="2236855"/>
            <a:ext cx="6704554" cy="2906645"/>
          </a:xfrm>
          <a:prstGeom prst="rect">
            <a:avLst/>
          </a:prstGeom>
        </p:spPr>
      </p:pic>
      <p:sp>
        <p:nvSpPr>
          <p:cNvPr id="2" name="TextBox 1"/>
          <p:cNvSpPr txBox="1"/>
          <p:nvPr/>
        </p:nvSpPr>
        <p:spPr>
          <a:xfrm>
            <a:off x="1279898" y="1524000"/>
            <a:ext cx="6704554" cy="738664"/>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ORM là một kỹ thuật, cơ chế lập trình thực hiện ánh xạ CSDL sang các đối tượng trong các ngôn ngữ lập trình hướng đối tượng như Java,..(Các table tương ứng với các Class, mối tang buộv giữa các table tương ứng quan hệ giữa các class)</a:t>
            </a:r>
          </a:p>
        </p:txBody>
      </p:sp>
    </p:spTree>
    <p:extLst>
      <p:ext uri="{BB962C8B-B14F-4D97-AF65-F5344CB8AC3E}">
        <p14:creationId xmlns:p14="http://schemas.microsoft.com/office/powerpoint/2010/main" val="388401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Dependency Injection</a:t>
            </a:r>
            <a:endParaRPr lang="en-US" sz="260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210" y="1400122"/>
            <a:ext cx="7165929" cy="2388643"/>
          </a:xfrm>
          <a:prstGeom prst="rect">
            <a:avLst/>
          </a:prstGeom>
        </p:spPr>
      </p:pic>
      <p:sp>
        <p:nvSpPr>
          <p:cNvPr id="10" name="Rectangle 9"/>
          <p:cNvSpPr/>
          <p:nvPr/>
        </p:nvSpPr>
        <p:spPr>
          <a:xfrm>
            <a:off x="1619250" y="3936708"/>
            <a:ext cx="1724025" cy="819150"/>
          </a:xfrm>
          <a:prstGeom prst="rect">
            <a:avLst/>
          </a:prstGeom>
          <a:noFill/>
          <a:ln w="31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800">
                <a:solidFill>
                  <a:schemeClr val="tx1">
                    <a:lumMod val="95000"/>
                    <a:lumOff val="5000"/>
                  </a:schemeClr>
                </a:solidFill>
                <a:latin typeface="Times New Roman" panose="02020603050405020304" pitchFamily="18" charset="0"/>
                <a:cs typeface="Times New Roman" panose="02020603050405020304" pitchFamily="18" charset="0"/>
              </a:rPr>
              <a:t>Constructor</a:t>
            </a:r>
          </a:p>
        </p:txBody>
      </p:sp>
      <p:sp>
        <p:nvSpPr>
          <p:cNvPr id="19" name="Rectangle 18"/>
          <p:cNvSpPr/>
          <p:nvPr/>
        </p:nvSpPr>
        <p:spPr>
          <a:xfrm>
            <a:off x="3786187" y="3936708"/>
            <a:ext cx="1724025" cy="819150"/>
          </a:xfrm>
          <a:prstGeom prst="rect">
            <a:avLst/>
          </a:prstGeom>
          <a:noFill/>
          <a:ln w="31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800">
                <a:solidFill>
                  <a:schemeClr val="tx1">
                    <a:lumMod val="95000"/>
                    <a:lumOff val="5000"/>
                  </a:schemeClr>
                </a:solidFill>
                <a:latin typeface="Times New Roman" panose="02020603050405020304" pitchFamily="18" charset="0"/>
                <a:cs typeface="Times New Roman" panose="02020603050405020304" pitchFamily="18" charset="0"/>
              </a:rPr>
              <a:t>Setter</a:t>
            </a:r>
          </a:p>
        </p:txBody>
      </p:sp>
      <p:sp>
        <p:nvSpPr>
          <p:cNvPr id="20" name="Rectangle 19"/>
          <p:cNvSpPr/>
          <p:nvPr/>
        </p:nvSpPr>
        <p:spPr>
          <a:xfrm>
            <a:off x="5953124" y="3936708"/>
            <a:ext cx="1724025" cy="819150"/>
          </a:xfrm>
          <a:prstGeom prst="rect">
            <a:avLst/>
          </a:prstGeom>
          <a:noFill/>
          <a:ln w="31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800">
                <a:solidFill>
                  <a:schemeClr val="tx1">
                    <a:lumMod val="95000"/>
                    <a:lumOff val="5000"/>
                  </a:schemeClr>
                </a:solidFill>
                <a:latin typeface="Times New Roman" panose="02020603050405020304" pitchFamily="18" charset="0"/>
                <a:cs typeface="Times New Roman" panose="02020603050405020304" pitchFamily="18" charset="0"/>
              </a:rPr>
              <a:t>Interface Injection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ORM</a:t>
            </a:r>
            <a:endParaRPr lang="en-US" sz="2600"/>
          </a:p>
        </p:txBody>
      </p:sp>
      <p:graphicFrame>
        <p:nvGraphicFramePr>
          <p:cNvPr id="20" name="Table 19"/>
          <p:cNvGraphicFramePr>
            <a:graphicFrameLocks noGrp="1"/>
          </p:cNvGraphicFramePr>
          <p:nvPr>
            <p:extLst>
              <p:ext uri="{D42A27DB-BD31-4B8C-83A1-F6EECF244321}">
                <p14:modId xmlns:p14="http://schemas.microsoft.com/office/powerpoint/2010/main" val="1479197288"/>
              </p:ext>
            </p:extLst>
          </p:nvPr>
        </p:nvGraphicFramePr>
        <p:xfrm>
          <a:off x="1584175" y="1674359"/>
          <a:ext cx="6096000" cy="3176574"/>
        </p:xfrm>
        <a:graphic>
          <a:graphicData uri="http://schemas.openxmlformats.org/drawingml/2006/table">
            <a:tbl>
              <a:tblPr firstRow="1" bandRow="1">
                <a:tableStyleId>{6260A27C-74DD-4B55-9ED4-24400A9DC37D}</a:tableStyleId>
              </a:tblPr>
              <a:tblGrid>
                <a:gridCol w="1570086">
                  <a:extLst>
                    <a:ext uri="{9D8B030D-6E8A-4147-A177-3AD203B41FA5}">
                      <a16:colId xmlns:a16="http://schemas.microsoft.com/office/drawing/2014/main" val="865251841"/>
                    </a:ext>
                  </a:extLst>
                </a:gridCol>
                <a:gridCol w="4525914">
                  <a:extLst>
                    <a:ext uri="{9D8B030D-6E8A-4147-A177-3AD203B41FA5}">
                      <a16:colId xmlns:a16="http://schemas.microsoft.com/office/drawing/2014/main" val="951566742"/>
                    </a:ext>
                  </a:extLst>
                </a:gridCol>
              </a:tblGrid>
              <a:tr h="1588287">
                <a:tc>
                  <a:txBody>
                    <a:bodyPr/>
                    <a:lstStyle/>
                    <a:p>
                      <a:pPr algn="ctr"/>
                      <a:r>
                        <a:rPr lang="en-US">
                          <a:latin typeface="Times New Roman" panose="02020603050405020304" pitchFamily="18" charset="0"/>
                          <a:cs typeface="Times New Roman" panose="02020603050405020304" pitchFamily="18" charset="0"/>
                        </a:rPr>
                        <a:t>Ưu</a:t>
                      </a:r>
                      <a:r>
                        <a:rPr lang="en-US" baseline="0">
                          <a:latin typeface="Times New Roman" panose="02020603050405020304" pitchFamily="18" charset="0"/>
                          <a:cs typeface="Times New Roman" panose="02020603050405020304" pitchFamily="18" charset="0"/>
                        </a:rPr>
                        <a:t> điểm </a:t>
                      </a:r>
                      <a:endParaRPr lang="en-US">
                        <a:latin typeface="Times New Roman" panose="02020603050405020304" pitchFamily="18" charset="0"/>
                        <a:cs typeface="Times New Roman" panose="02020603050405020304" pitchFamily="18" charset="0"/>
                      </a:endParaRPr>
                    </a:p>
                  </a:txBody>
                  <a:tcPr anchor="ctr"/>
                </a:tc>
                <a:tc>
                  <a:txBody>
                    <a:bodyPr/>
                    <a:lstStyle/>
                    <a:p>
                      <a:pPr marL="285750" indent="-285750">
                        <a:lnSpc>
                          <a:spcPct val="150000"/>
                        </a:lnSpc>
                        <a:buFont typeface="Wingdings" panose="05000000000000000000" pitchFamily="2" charset="2"/>
                        <a:buChar char="Ø"/>
                      </a:pPr>
                      <a:r>
                        <a:rPr lang="en-US" sz="1200">
                          <a:latin typeface="Times New Roman" panose="02020603050405020304" pitchFamily="18" charset="0"/>
                          <a:cs typeface="Times New Roman" panose="02020603050405020304" pitchFamily="18" charset="0"/>
                        </a:rPr>
                        <a:t>Giúp</a:t>
                      </a:r>
                      <a:r>
                        <a:rPr lang="en-US" sz="1200" baseline="0">
                          <a:latin typeface="Times New Roman" panose="02020603050405020304" pitchFamily="18" charset="0"/>
                          <a:cs typeface="Times New Roman" panose="02020603050405020304" pitchFamily="18" charset="0"/>
                        </a:rPr>
                        <a:t> lập trình viên tập trung vào lập trình hướng đối tượng.</a:t>
                      </a:r>
                    </a:p>
                    <a:p>
                      <a:pPr marL="285750" indent="-285750">
                        <a:lnSpc>
                          <a:spcPct val="150000"/>
                        </a:lnSpc>
                        <a:buFont typeface="Wingdings" panose="05000000000000000000" pitchFamily="2" charset="2"/>
                        <a:buChar char="Ø"/>
                      </a:pPr>
                      <a:r>
                        <a:rPr lang="en-US" sz="1200" baseline="0">
                          <a:latin typeface="Times New Roman" panose="02020603050405020304" pitchFamily="18" charset="0"/>
                          <a:cs typeface="Times New Roman" panose="02020603050405020304" pitchFamily="18" charset="0"/>
                        </a:rPr>
                        <a:t>Làm việc với nhiều loại database</a:t>
                      </a:r>
                    </a:p>
                    <a:p>
                      <a:pPr marL="285750" indent="-285750">
                        <a:lnSpc>
                          <a:spcPct val="150000"/>
                        </a:lnSpc>
                        <a:buFont typeface="Wingdings" panose="05000000000000000000" pitchFamily="2" charset="2"/>
                        <a:buChar char="Ø"/>
                      </a:pPr>
                      <a:r>
                        <a:rPr lang="en-US" sz="1200" baseline="0">
                          <a:latin typeface="Times New Roman" panose="02020603050405020304" pitchFamily="18" charset="0"/>
                          <a:cs typeface="Times New Roman" panose="02020603050405020304" pitchFamily="18" charset="0"/>
                        </a:rPr>
                        <a:t>Hỗ trợ HSQL, cung cấp nhiều API truy vấn.</a:t>
                      </a:r>
                    </a:p>
                    <a:p>
                      <a:pPr marL="285750" indent="-285750">
                        <a:lnSpc>
                          <a:spcPct val="150000"/>
                        </a:lnSpc>
                        <a:buFont typeface="Wingdings" panose="05000000000000000000" pitchFamily="2" charset="2"/>
                        <a:buChar char="Ø"/>
                      </a:pPr>
                      <a:r>
                        <a:rPr lang="en-US" sz="1200" baseline="0">
                          <a:latin typeface="Times New Roman" panose="02020603050405020304" pitchFamily="18" charset="0"/>
                          <a:cs typeface="Times New Roman" panose="02020603050405020304" pitchFamily="18" charset="0"/>
                        </a:rPr>
                        <a:t>Năng suất hơn.</a:t>
                      </a:r>
                    </a:p>
                    <a:p>
                      <a:pPr marL="285750" indent="-285750">
                        <a:lnSpc>
                          <a:spcPct val="150000"/>
                        </a:lnSpc>
                        <a:buFont typeface="Wingdings" panose="05000000000000000000" pitchFamily="2" charset="2"/>
                        <a:buChar char="Ø"/>
                      </a:pPr>
                      <a:r>
                        <a:rPr lang="en-US" sz="1200" baseline="0">
                          <a:latin typeface="Times New Roman" panose="02020603050405020304" pitchFamily="18" charset="0"/>
                          <a:cs typeface="Times New Roman" panose="02020603050405020304" pitchFamily="18" charset="0"/>
                        </a:rPr>
                        <a:t>Có khả năng sử dụng lại code</a:t>
                      </a:r>
                      <a:endParaRPr lang="en-US"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87468420"/>
                  </a:ext>
                </a:extLst>
              </a:tr>
              <a:tr h="1588287">
                <a:tc>
                  <a:txBody>
                    <a:bodyPr/>
                    <a:lstStyle/>
                    <a:p>
                      <a:pPr algn="ctr"/>
                      <a:r>
                        <a:rPr lang="en-US">
                          <a:latin typeface="Times New Roman" panose="02020603050405020304" pitchFamily="18" charset="0"/>
                          <a:cs typeface="Times New Roman" panose="02020603050405020304" pitchFamily="18" charset="0"/>
                        </a:rPr>
                        <a:t>Nhược</a:t>
                      </a:r>
                      <a:r>
                        <a:rPr lang="en-US" baseline="0">
                          <a:latin typeface="Times New Roman" panose="02020603050405020304" pitchFamily="18" charset="0"/>
                          <a:cs typeface="Times New Roman" panose="02020603050405020304" pitchFamily="18" charset="0"/>
                        </a:rPr>
                        <a:t> điểm</a:t>
                      </a:r>
                      <a:endParaRPr lang="en-US">
                        <a:latin typeface="Times New Roman" panose="02020603050405020304" pitchFamily="18" charset="0"/>
                        <a:cs typeface="Times New Roman" panose="02020603050405020304" pitchFamily="18" charset="0"/>
                      </a:endParaRPr>
                    </a:p>
                  </a:txBody>
                  <a:tcPr anchor="ctr"/>
                </a:tc>
                <a:tc>
                  <a:txBody>
                    <a:bodyPr/>
                    <a:lstStyle/>
                    <a:p>
                      <a:pPr marL="285750" indent="-285750">
                        <a:lnSpc>
                          <a:spcPct val="150000"/>
                        </a:lnSpc>
                        <a:buFont typeface="Wingdings" panose="05000000000000000000" pitchFamily="2" charset="2"/>
                        <a:buChar char="Ø"/>
                      </a:pPr>
                      <a:r>
                        <a:rPr lang="en-US" sz="1200">
                          <a:latin typeface="Times New Roman" panose="02020603050405020304" pitchFamily="18" charset="0"/>
                          <a:cs typeface="Times New Roman" panose="02020603050405020304" pitchFamily="18" charset="0"/>
                        </a:rPr>
                        <a:t>Khả</a:t>
                      </a:r>
                      <a:r>
                        <a:rPr lang="en-US" sz="1200" baseline="0">
                          <a:latin typeface="Times New Roman" panose="02020603050405020304" pitchFamily="18" charset="0"/>
                          <a:cs typeface="Times New Roman" panose="02020603050405020304" pitchFamily="18" charset="0"/>
                        </a:rPr>
                        <a:t> năng truy vấn bị hạn chế, nhiều trường hợp vẫn phải dùng native sql để truy vấn.</a:t>
                      </a:r>
                    </a:p>
                    <a:p>
                      <a:pPr marL="285750" indent="-285750">
                        <a:lnSpc>
                          <a:spcPct val="150000"/>
                        </a:lnSpc>
                        <a:buFont typeface="Wingdings" panose="05000000000000000000" pitchFamily="2" charset="2"/>
                        <a:buChar char="Ø"/>
                      </a:pPr>
                      <a:r>
                        <a:rPr lang="en-US" sz="1200" baseline="0">
                          <a:latin typeface="Times New Roman" panose="02020603050405020304" pitchFamily="18" charset="0"/>
                          <a:cs typeface="Times New Roman" panose="02020603050405020304" pitchFamily="18" charset="0"/>
                        </a:rPr>
                        <a:t>Khó tối ưu câu lệnh sql.</a:t>
                      </a:r>
                      <a:endParaRPr lang="en-US" sz="12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7258340"/>
                  </a:ext>
                </a:extLst>
              </a:tr>
            </a:tbl>
          </a:graphicData>
        </a:graphic>
      </p:graphicFrame>
    </p:spTree>
    <p:extLst>
      <p:ext uri="{BB962C8B-B14F-4D97-AF65-F5344CB8AC3E}">
        <p14:creationId xmlns:p14="http://schemas.microsoft.com/office/powerpoint/2010/main" val="3634333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Hibernate </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56" y="1710019"/>
            <a:ext cx="4174413" cy="2252381"/>
          </a:xfrm>
          <a:prstGeom prst="rect">
            <a:avLst/>
          </a:prstGeom>
        </p:spPr>
      </p:pic>
      <p:sp>
        <p:nvSpPr>
          <p:cNvPr id="2" name="TextBox 1"/>
          <p:cNvSpPr txBox="1"/>
          <p:nvPr/>
        </p:nvSpPr>
        <p:spPr>
          <a:xfrm>
            <a:off x="5791199" y="1676400"/>
            <a:ext cx="2740375" cy="2031325"/>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Hibernate là một ORM framework thực hiện mapping cơ sở dữ liệu sang các object trong ngôn ngữ hướng đối tượng</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Hibernate là 1 Framework cho persistence layer: thực hiện giao tiếp giữa tầng ứng dụng với tầng dữ liêun</a:t>
            </a:r>
          </a:p>
        </p:txBody>
      </p:sp>
    </p:spTree>
    <p:extLst>
      <p:ext uri="{BB962C8B-B14F-4D97-AF65-F5344CB8AC3E}">
        <p14:creationId xmlns:p14="http://schemas.microsoft.com/office/powerpoint/2010/main" val="264025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39" y="82022"/>
            <a:ext cx="4950412" cy="2246474"/>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537" y="2398835"/>
            <a:ext cx="4519671" cy="2669039"/>
          </a:xfrm>
          <a:prstGeom prst="rect">
            <a:avLst/>
          </a:prstGeom>
        </p:spPr>
      </p:pic>
    </p:spTree>
    <p:extLst>
      <p:ext uri="{BB962C8B-B14F-4D97-AF65-F5344CB8AC3E}">
        <p14:creationId xmlns:p14="http://schemas.microsoft.com/office/powerpoint/2010/main" val="3427021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One to Many </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63" y="1577845"/>
            <a:ext cx="4941823" cy="2425069"/>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786" y="4166822"/>
            <a:ext cx="4676775" cy="809625"/>
          </a:xfrm>
          <a:prstGeom prst="rect">
            <a:avLst/>
          </a:prstGeom>
        </p:spPr>
      </p:pic>
    </p:spTree>
    <p:extLst>
      <p:ext uri="{BB962C8B-B14F-4D97-AF65-F5344CB8AC3E}">
        <p14:creationId xmlns:p14="http://schemas.microsoft.com/office/powerpoint/2010/main" val="479541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Many to One</a:t>
            </a:r>
            <a:endParaRPr lang="en-US" sz="2600">
              <a:solidFill>
                <a:srgbClr val="FF0000"/>
              </a:solidFill>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180" y="1252179"/>
            <a:ext cx="6211990" cy="2807761"/>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712" y="4055861"/>
            <a:ext cx="6638925" cy="647700"/>
          </a:xfrm>
          <a:prstGeom prst="rect">
            <a:avLst/>
          </a:prstGeom>
        </p:spPr>
      </p:pic>
    </p:spTree>
    <p:extLst>
      <p:ext uri="{BB962C8B-B14F-4D97-AF65-F5344CB8AC3E}">
        <p14:creationId xmlns:p14="http://schemas.microsoft.com/office/powerpoint/2010/main" val="131086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Many to Many </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75" y="1867999"/>
            <a:ext cx="7562850" cy="1495425"/>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171" y="3812930"/>
            <a:ext cx="6018252" cy="826387"/>
          </a:xfrm>
          <a:prstGeom prst="rect">
            <a:avLst/>
          </a:prstGeom>
        </p:spPr>
      </p:pic>
    </p:spTree>
    <p:extLst>
      <p:ext uri="{BB962C8B-B14F-4D97-AF65-F5344CB8AC3E}">
        <p14:creationId xmlns:p14="http://schemas.microsoft.com/office/powerpoint/2010/main" val="3389073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Lazy vs Eager</a:t>
            </a:r>
            <a:endParaRPr lang="en-US" sz="260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75" y="2274522"/>
            <a:ext cx="4676775" cy="809625"/>
          </a:xfrm>
          <a:prstGeom prst="rect">
            <a:avLst/>
          </a:prstGeom>
        </p:spPr>
      </p:pic>
      <p:sp>
        <p:nvSpPr>
          <p:cNvPr id="18" name="TextBox 17"/>
          <p:cNvSpPr txBox="1"/>
          <p:nvPr/>
        </p:nvSpPr>
        <p:spPr>
          <a:xfrm>
            <a:off x="732775" y="1638300"/>
            <a:ext cx="6480825" cy="523220"/>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Fetch = FetchType.Lazy: tức là khi find, select đối tượng từ database thì nó sẽ không lấy các đối tượng liên quan.</a:t>
            </a:r>
          </a:p>
        </p:txBody>
      </p:sp>
      <p:sp>
        <p:nvSpPr>
          <p:cNvPr id="19" name="TextBox 18"/>
          <p:cNvSpPr txBox="1"/>
          <p:nvPr/>
        </p:nvSpPr>
        <p:spPr>
          <a:xfrm>
            <a:off x="732775" y="3289300"/>
            <a:ext cx="6480825" cy="523220"/>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Fetch = FetchType.Eager: khi find, select đối tượng từ database thì tất cả các đối tượng liên quan sẽ được lấy ra.</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75" y="4017673"/>
            <a:ext cx="6638925" cy="647700"/>
          </a:xfrm>
          <a:prstGeom prst="rect">
            <a:avLst/>
          </a:prstGeom>
        </p:spPr>
      </p:pic>
    </p:spTree>
    <p:extLst>
      <p:ext uri="{BB962C8B-B14F-4D97-AF65-F5344CB8AC3E}">
        <p14:creationId xmlns:p14="http://schemas.microsoft.com/office/powerpoint/2010/main" val="2291185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Lazy vs Eager</a:t>
            </a:r>
            <a:endParaRPr lang="en-US" sz="2600"/>
          </a:p>
        </p:txBody>
      </p:sp>
      <p:graphicFrame>
        <p:nvGraphicFramePr>
          <p:cNvPr id="18" name="Table 17"/>
          <p:cNvGraphicFramePr>
            <a:graphicFrameLocks noGrp="1"/>
          </p:cNvGraphicFramePr>
          <p:nvPr>
            <p:extLst>
              <p:ext uri="{D42A27DB-BD31-4B8C-83A1-F6EECF244321}">
                <p14:modId xmlns:p14="http://schemas.microsoft.com/office/powerpoint/2010/main" val="1436654410"/>
              </p:ext>
            </p:extLst>
          </p:nvPr>
        </p:nvGraphicFramePr>
        <p:xfrm>
          <a:off x="1584175" y="1506903"/>
          <a:ext cx="6096000" cy="3328865"/>
        </p:xfrm>
        <a:graphic>
          <a:graphicData uri="http://schemas.openxmlformats.org/drawingml/2006/table">
            <a:tbl>
              <a:tblPr firstRow="1" bandRow="1">
                <a:tableStyleId>{6260A27C-74DD-4B55-9ED4-24400A9DC37D}</a:tableStyleId>
              </a:tblPr>
              <a:tblGrid>
                <a:gridCol w="1071102">
                  <a:extLst>
                    <a:ext uri="{9D8B030D-6E8A-4147-A177-3AD203B41FA5}">
                      <a16:colId xmlns:a16="http://schemas.microsoft.com/office/drawing/2014/main" val="2434458502"/>
                    </a:ext>
                  </a:extLst>
                </a:gridCol>
                <a:gridCol w="2576146">
                  <a:extLst>
                    <a:ext uri="{9D8B030D-6E8A-4147-A177-3AD203B41FA5}">
                      <a16:colId xmlns:a16="http://schemas.microsoft.com/office/drawing/2014/main" val="23311992"/>
                    </a:ext>
                  </a:extLst>
                </a:gridCol>
                <a:gridCol w="2448752">
                  <a:extLst>
                    <a:ext uri="{9D8B030D-6E8A-4147-A177-3AD203B41FA5}">
                      <a16:colId xmlns:a16="http://schemas.microsoft.com/office/drawing/2014/main" val="141523597"/>
                    </a:ext>
                  </a:extLst>
                </a:gridCol>
              </a:tblGrid>
              <a:tr h="573927">
                <a:tc>
                  <a:txBody>
                    <a:bodyPr/>
                    <a:lstStyle/>
                    <a:p>
                      <a:pPr algn="ctr"/>
                      <a:endParaRPr lang="en-US" sz="1400">
                        <a:latin typeface="Times New Roman" panose="02020603050405020304" pitchFamily="18" charset="0"/>
                        <a:cs typeface="Times New Roman" panose="02020603050405020304" pitchFamily="18" charset="0"/>
                      </a:endParaRPr>
                    </a:p>
                  </a:txBody>
                  <a:tcPr anchor="ctr"/>
                </a:tc>
                <a:tc>
                  <a:txBody>
                    <a:bodyPr/>
                    <a:lstStyle/>
                    <a:p>
                      <a:pPr algn="ctr"/>
                      <a:r>
                        <a:rPr lang="en-US" sz="1400">
                          <a:latin typeface="Times New Roman" panose="02020603050405020304" pitchFamily="18" charset="0"/>
                          <a:cs typeface="Times New Roman" panose="02020603050405020304" pitchFamily="18" charset="0"/>
                        </a:rPr>
                        <a:t>Lazy</a:t>
                      </a:r>
                    </a:p>
                  </a:txBody>
                  <a:tcPr anchor="ctr"/>
                </a:tc>
                <a:tc>
                  <a:txBody>
                    <a:bodyPr/>
                    <a:lstStyle/>
                    <a:p>
                      <a:pPr algn="ctr"/>
                      <a:r>
                        <a:rPr lang="en-US" sz="1400">
                          <a:latin typeface="Times New Roman" panose="02020603050405020304" pitchFamily="18" charset="0"/>
                          <a:cs typeface="Times New Roman" panose="02020603050405020304" pitchFamily="18" charset="0"/>
                        </a:rPr>
                        <a:t>Eager</a:t>
                      </a:r>
                    </a:p>
                  </a:txBody>
                  <a:tcPr anchor="ctr"/>
                </a:tc>
                <a:extLst>
                  <a:ext uri="{0D108BD9-81ED-4DB2-BD59-A6C34878D82A}">
                    <a16:rowId xmlns:a16="http://schemas.microsoft.com/office/drawing/2014/main" val="3549388523"/>
                  </a:ext>
                </a:extLst>
              </a:tr>
              <a:tr h="1377469">
                <a:tc>
                  <a:txBody>
                    <a:bodyPr/>
                    <a:lstStyle/>
                    <a:p>
                      <a:pPr algn="ctr"/>
                      <a:r>
                        <a:rPr lang="en-US" sz="1400">
                          <a:latin typeface="Times New Roman" panose="02020603050405020304" pitchFamily="18" charset="0"/>
                          <a:cs typeface="Times New Roman" panose="02020603050405020304" pitchFamily="18" charset="0"/>
                        </a:rPr>
                        <a:t>Ưu</a:t>
                      </a:r>
                      <a:r>
                        <a:rPr lang="en-US" sz="1400" baseline="0">
                          <a:latin typeface="Times New Roman" panose="02020603050405020304" pitchFamily="18" charset="0"/>
                          <a:cs typeface="Times New Roman" panose="02020603050405020304" pitchFamily="18" charset="0"/>
                        </a:rPr>
                        <a:t> điểm</a:t>
                      </a:r>
                      <a:endParaRPr lang="en-US" sz="140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Wingdings" panose="05000000000000000000" pitchFamily="2" charset="2"/>
                        <a:buChar char="Ø"/>
                      </a:pPr>
                      <a:r>
                        <a:rPr lang="en-US" sz="1400">
                          <a:latin typeface="Times New Roman" panose="02020603050405020304" pitchFamily="18" charset="0"/>
                          <a:cs typeface="Times New Roman" panose="02020603050405020304" pitchFamily="18" charset="0"/>
                        </a:rPr>
                        <a:t>Tiết</a:t>
                      </a:r>
                      <a:r>
                        <a:rPr lang="en-US" sz="1400" baseline="0">
                          <a:latin typeface="Times New Roman" panose="02020603050405020304" pitchFamily="18" charset="0"/>
                          <a:cs typeface="Times New Roman" panose="02020603050405020304" pitchFamily="18" charset="0"/>
                        </a:rPr>
                        <a:t> kiệm thời gian và bộ nhớ khi select</a:t>
                      </a:r>
                      <a:endParaRPr lang="en-US" sz="140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sz="1400">
                          <a:latin typeface="Times New Roman" panose="02020603050405020304" pitchFamily="18" charset="0"/>
                          <a:cs typeface="Times New Roman" panose="02020603050405020304" pitchFamily="18" charset="0"/>
                        </a:rPr>
                        <a:t>Có</a:t>
                      </a:r>
                      <a:r>
                        <a:rPr lang="en-US" sz="1400" baseline="0">
                          <a:latin typeface="Times New Roman" panose="02020603050405020304" pitchFamily="18" charset="0"/>
                          <a:cs typeface="Times New Roman" panose="02020603050405020304" pitchFamily="18" charset="0"/>
                        </a:rPr>
                        <a:t> thể lấy luôn các đối tượng liên quan, xử lý đơn giản, tiện lợi</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0155134"/>
                  </a:ext>
                </a:extLst>
              </a:tr>
              <a:tr h="1377469">
                <a:tc>
                  <a:txBody>
                    <a:bodyPr/>
                    <a:lstStyle/>
                    <a:p>
                      <a:pPr algn="ctr"/>
                      <a:r>
                        <a:rPr lang="en-US" sz="1400">
                          <a:latin typeface="Times New Roman" panose="02020603050405020304" pitchFamily="18" charset="0"/>
                          <a:cs typeface="Times New Roman" panose="02020603050405020304" pitchFamily="18" charset="0"/>
                        </a:rPr>
                        <a:t>Nhược</a:t>
                      </a:r>
                      <a:r>
                        <a:rPr lang="en-US" sz="1400" baseline="0">
                          <a:latin typeface="Times New Roman" panose="02020603050405020304" pitchFamily="18" charset="0"/>
                          <a:cs typeface="Times New Roman" panose="02020603050405020304" pitchFamily="18" charset="0"/>
                        </a:rPr>
                        <a:t> điểm</a:t>
                      </a:r>
                      <a:endParaRPr lang="en-US" sz="140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Wingdings" panose="05000000000000000000" pitchFamily="2" charset="2"/>
                        <a:buChar char="Ø"/>
                      </a:pPr>
                      <a:r>
                        <a:rPr lang="en-US" sz="1400">
                          <a:latin typeface="Times New Roman" panose="02020603050405020304" pitchFamily="18" charset="0"/>
                          <a:cs typeface="Times New Roman" panose="02020603050405020304" pitchFamily="18" charset="0"/>
                        </a:rPr>
                        <a:t>Gây</a:t>
                      </a:r>
                      <a:r>
                        <a:rPr lang="en-US" sz="1400" baseline="0">
                          <a:latin typeface="Times New Roman" panose="02020603050405020304" pitchFamily="18" charset="0"/>
                          <a:cs typeface="Times New Roman" panose="02020603050405020304" pitchFamily="18" charset="0"/>
                        </a:rPr>
                        <a:t> ra lỗi </a:t>
                      </a:r>
                      <a:r>
                        <a:rPr lang="en-US" sz="1400" b="0" i="0" u="none" strike="noStrike" cap="none">
                          <a:solidFill>
                            <a:srgbClr val="000000"/>
                          </a:solidFill>
                          <a:effectLst/>
                          <a:latin typeface="Times New Roman" panose="02020603050405020304" pitchFamily="18" charset="0"/>
                          <a:ea typeface="Arial"/>
                          <a:cs typeface="Times New Roman" panose="02020603050405020304" pitchFamily="18" charset="0"/>
                          <a:sym typeface="Arial"/>
                        </a:rPr>
                        <a:t>LazyInitializationException </a:t>
                      </a:r>
                    </a:p>
                    <a:p>
                      <a:pPr marL="285750" indent="-285750">
                        <a:buFont typeface="Wingdings" panose="05000000000000000000" pitchFamily="2" charset="2"/>
                        <a:buChar char="Ø"/>
                      </a:pPr>
                      <a:r>
                        <a:rPr lang="en-US" sz="1400" b="0" i="0" u="none" strike="noStrike" cap="none">
                          <a:solidFill>
                            <a:srgbClr val="000000"/>
                          </a:solidFill>
                          <a:effectLst/>
                          <a:latin typeface="Times New Roman" panose="02020603050405020304" pitchFamily="18" charset="0"/>
                          <a:ea typeface="Arial"/>
                          <a:cs typeface="Times New Roman" panose="02020603050405020304" pitchFamily="18" charset="0"/>
                          <a:sym typeface="Arial"/>
                        </a:rPr>
                        <a:t>khi muốn</a:t>
                      </a:r>
                      <a:r>
                        <a:rPr lang="en-US" sz="1400" b="0" i="0" u="none" strike="noStrike" cap="none" baseline="0">
                          <a:solidFill>
                            <a:srgbClr val="000000"/>
                          </a:solidFill>
                          <a:effectLst/>
                          <a:latin typeface="Times New Roman" panose="02020603050405020304" pitchFamily="18" charset="0"/>
                          <a:ea typeface="Arial"/>
                          <a:cs typeface="Times New Roman" panose="02020603050405020304" pitchFamily="18" charset="0"/>
                          <a:sym typeface="Arial"/>
                        </a:rPr>
                        <a:t> lấy đối tượng liên quan phải mởi transaction 1 lần nữa để query</a:t>
                      </a:r>
                      <a:endParaRPr lang="en-US" sz="140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sz="1400">
                          <a:latin typeface="Times New Roman" panose="02020603050405020304" pitchFamily="18" charset="0"/>
                          <a:cs typeface="Times New Roman" panose="02020603050405020304" pitchFamily="18" charset="0"/>
                        </a:rPr>
                        <a:t>Tốn</a:t>
                      </a:r>
                      <a:r>
                        <a:rPr lang="en-US" sz="1400" baseline="0">
                          <a:latin typeface="Times New Roman" panose="02020603050405020304" pitchFamily="18" charset="0"/>
                          <a:cs typeface="Times New Roman" panose="02020603050405020304" pitchFamily="18" charset="0"/>
                        </a:rPr>
                        <a:t> nhiều thời gian và bộ nhớ khi select</a:t>
                      </a:r>
                    </a:p>
                    <a:p>
                      <a:pPr marL="285750" indent="-285750">
                        <a:buFont typeface="Wingdings" panose="05000000000000000000" pitchFamily="2" charset="2"/>
                        <a:buChar char="Ø"/>
                      </a:pPr>
                      <a:r>
                        <a:rPr lang="en-US" sz="1400" baseline="0">
                          <a:latin typeface="Times New Roman" panose="02020603050405020304" pitchFamily="18" charset="0"/>
                          <a:cs typeface="Times New Roman" panose="02020603050405020304" pitchFamily="18" charset="0"/>
                        </a:rPr>
                        <a:t>Dữ liệu lấy ra bị thừa, không cần thiết.</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4930800"/>
                  </a:ext>
                </a:extLst>
              </a:tr>
            </a:tbl>
          </a:graphicData>
        </a:graphic>
      </p:graphicFrame>
    </p:spTree>
    <p:extLst>
      <p:ext uri="{BB962C8B-B14F-4D97-AF65-F5344CB8AC3E}">
        <p14:creationId xmlns:p14="http://schemas.microsoft.com/office/powerpoint/2010/main" val="1750377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Controller</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050" y="1759927"/>
            <a:ext cx="5810250" cy="2819400"/>
          </a:xfrm>
          <a:prstGeom prst="rect">
            <a:avLst/>
          </a:prstGeom>
        </p:spPr>
      </p:pic>
      <p:sp>
        <p:nvSpPr>
          <p:cNvPr id="17" name="Rectangle 16"/>
          <p:cNvSpPr/>
          <p:nvPr/>
        </p:nvSpPr>
        <p:spPr>
          <a:xfrm>
            <a:off x="1828800" y="3147646"/>
            <a:ext cx="1934308" cy="13100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84058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Controller</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75" y="1537554"/>
            <a:ext cx="7924800" cy="3000375"/>
          </a:xfrm>
          <a:prstGeom prst="rect">
            <a:avLst/>
          </a:prstGeom>
        </p:spPr>
      </p:pic>
    </p:spTree>
    <p:extLst>
      <p:ext uri="{BB962C8B-B14F-4D97-AF65-F5344CB8AC3E}">
        <p14:creationId xmlns:p14="http://schemas.microsoft.com/office/powerpoint/2010/main" val="53005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00" y="1147762"/>
            <a:ext cx="4369481" cy="145066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00" y="2757487"/>
            <a:ext cx="4369481" cy="143319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900" y="138112"/>
            <a:ext cx="4369481" cy="900113"/>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124" y="138112"/>
            <a:ext cx="4369481" cy="2368259"/>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3123" y="2597102"/>
            <a:ext cx="4369481" cy="1593575"/>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00" y="4349734"/>
            <a:ext cx="4762500" cy="4667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HTTP Methods</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136" y="1548546"/>
            <a:ext cx="6008077" cy="3271790"/>
          </a:xfrm>
          <a:prstGeom prst="rect">
            <a:avLst/>
          </a:prstGeom>
        </p:spPr>
      </p:pic>
    </p:spTree>
    <p:extLst>
      <p:ext uri="{BB962C8B-B14F-4D97-AF65-F5344CB8AC3E}">
        <p14:creationId xmlns:p14="http://schemas.microsoft.com/office/powerpoint/2010/main" val="3956658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HTTP Methods - Post</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37" y="195264"/>
            <a:ext cx="4155748" cy="2325694"/>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37" y="2893768"/>
            <a:ext cx="4782895" cy="224973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670" y="990129"/>
            <a:ext cx="4461730" cy="924614"/>
          </a:xfrm>
          <a:prstGeom prst="rect">
            <a:avLst/>
          </a:prstGeom>
        </p:spPr>
      </p:pic>
    </p:spTree>
    <p:extLst>
      <p:ext uri="{BB962C8B-B14F-4D97-AF65-F5344CB8AC3E}">
        <p14:creationId xmlns:p14="http://schemas.microsoft.com/office/powerpoint/2010/main" val="3788287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98" y="752474"/>
            <a:ext cx="7596188" cy="971127"/>
          </a:xfrm>
          <a:prstGeom prst="rect">
            <a:avLst/>
          </a:prstGeom>
        </p:spPr>
      </p:pic>
      <p:sp>
        <p:nvSpPr>
          <p:cNvPr id="16" name="Oval 15"/>
          <p:cNvSpPr/>
          <p:nvPr/>
        </p:nvSpPr>
        <p:spPr>
          <a:xfrm>
            <a:off x="1582615" y="2628899"/>
            <a:ext cx="1239715" cy="123971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t>client</a:t>
            </a:r>
          </a:p>
        </p:txBody>
      </p:sp>
      <p:sp>
        <p:nvSpPr>
          <p:cNvPr id="17" name="Rectangle 16"/>
          <p:cNvSpPr/>
          <p:nvPr/>
        </p:nvSpPr>
        <p:spPr>
          <a:xfrm>
            <a:off x="6137031" y="2281603"/>
            <a:ext cx="1195754" cy="19343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t>server</a:t>
            </a:r>
          </a:p>
        </p:txBody>
      </p:sp>
      <p:cxnSp>
        <p:nvCxnSpPr>
          <p:cNvPr id="19" name="Straight Arrow Connector 18"/>
          <p:cNvCxnSpPr/>
          <p:nvPr/>
        </p:nvCxnSpPr>
        <p:spPr>
          <a:xfrm>
            <a:off x="2822330" y="3114673"/>
            <a:ext cx="3314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41261" y="2820130"/>
            <a:ext cx="2215662" cy="316524"/>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http://localhost:8080/login</a:t>
            </a:r>
          </a:p>
        </p:txBody>
      </p:sp>
      <p:cxnSp>
        <p:nvCxnSpPr>
          <p:cNvPr id="22" name="Straight Arrow Connector 21"/>
          <p:cNvCxnSpPr/>
          <p:nvPr/>
        </p:nvCxnSpPr>
        <p:spPr>
          <a:xfrm flipH="1">
            <a:off x="2822329" y="3407019"/>
            <a:ext cx="3314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807254" y="3407019"/>
            <a:ext cx="1749669" cy="307777"/>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Html, css, js</a:t>
            </a:r>
          </a:p>
        </p:txBody>
      </p:sp>
    </p:spTree>
    <p:extLst>
      <p:ext uri="{BB962C8B-B14F-4D97-AF65-F5344CB8AC3E}">
        <p14:creationId xmlns:p14="http://schemas.microsoft.com/office/powerpoint/2010/main" val="2054034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39" y="369277"/>
            <a:ext cx="7225208" cy="4466492"/>
          </a:xfrm>
          <a:prstGeom prst="rect">
            <a:avLst/>
          </a:prstGeom>
        </p:spPr>
      </p:pic>
    </p:spTree>
    <p:extLst>
      <p:ext uri="{BB962C8B-B14F-4D97-AF65-F5344CB8AC3E}">
        <p14:creationId xmlns:p14="http://schemas.microsoft.com/office/powerpoint/2010/main" val="1833585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security</a:t>
            </a:r>
            <a:endParaRPr lang="en-US" sz="260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940" y="2153505"/>
            <a:ext cx="5434470" cy="2850295"/>
          </a:xfrm>
          <a:prstGeom prst="rect">
            <a:avLst/>
          </a:prstGeom>
        </p:spPr>
      </p:pic>
      <p:sp>
        <p:nvSpPr>
          <p:cNvPr id="2" name="TextBox 1"/>
          <p:cNvSpPr txBox="1"/>
          <p:nvPr/>
        </p:nvSpPr>
        <p:spPr>
          <a:xfrm>
            <a:off x="1654025" y="1441232"/>
            <a:ext cx="5956300" cy="523220"/>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Spring security là một framework tập trung vào việc cung cấp khả năng xác thực và phân quyền cho ứng dụng Java</a:t>
            </a:r>
          </a:p>
        </p:txBody>
      </p:sp>
    </p:spTree>
    <p:extLst>
      <p:ext uri="{BB962C8B-B14F-4D97-AF65-F5344CB8AC3E}">
        <p14:creationId xmlns:p14="http://schemas.microsoft.com/office/powerpoint/2010/main" val="1199144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Authentication</a:t>
            </a:r>
            <a:endParaRPr lang="en-US" sz="26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367" y="1397976"/>
            <a:ext cx="5011615" cy="3445486"/>
          </a:xfrm>
          <a:prstGeom prst="rect">
            <a:avLst/>
          </a:prstGeom>
        </p:spPr>
      </p:pic>
    </p:spTree>
    <p:extLst>
      <p:ext uri="{BB962C8B-B14F-4D97-AF65-F5344CB8AC3E}">
        <p14:creationId xmlns:p14="http://schemas.microsoft.com/office/powerpoint/2010/main" val="2174695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04" y="280621"/>
            <a:ext cx="8029575" cy="264795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03" y="3034078"/>
            <a:ext cx="8029575" cy="1520337"/>
          </a:xfrm>
          <a:prstGeom prst="rect">
            <a:avLst/>
          </a:prstGeom>
        </p:spPr>
      </p:pic>
    </p:spTree>
    <p:extLst>
      <p:ext uri="{BB962C8B-B14F-4D97-AF65-F5344CB8AC3E}">
        <p14:creationId xmlns:p14="http://schemas.microsoft.com/office/powerpoint/2010/main" val="2207388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Authorization</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75" y="1621081"/>
            <a:ext cx="7620000" cy="2886075"/>
          </a:xfrm>
          <a:prstGeom prst="rect">
            <a:avLst/>
          </a:prstGeom>
        </p:spPr>
      </p:pic>
      <p:sp>
        <p:nvSpPr>
          <p:cNvPr id="2" name="Rectangle 1"/>
          <p:cNvSpPr/>
          <p:nvPr/>
        </p:nvSpPr>
        <p:spPr>
          <a:xfrm>
            <a:off x="822175" y="1765300"/>
            <a:ext cx="3787925" cy="274185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092742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Authorization</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67" y="1589578"/>
            <a:ext cx="7457615" cy="3021120"/>
          </a:xfrm>
          <a:prstGeom prst="rect">
            <a:avLst/>
          </a:prstGeom>
        </p:spPr>
      </p:pic>
    </p:spTree>
    <p:extLst>
      <p:ext uri="{BB962C8B-B14F-4D97-AF65-F5344CB8AC3E}">
        <p14:creationId xmlns:p14="http://schemas.microsoft.com/office/powerpoint/2010/main" val="4209932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Service</a:t>
            </a:r>
            <a:endParaRPr lang="en-US" sz="2600"/>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050" y="1759927"/>
            <a:ext cx="5810250" cy="2819400"/>
          </a:xfrm>
          <a:prstGeom prst="rect">
            <a:avLst/>
          </a:prstGeom>
        </p:spPr>
      </p:pic>
      <p:sp>
        <p:nvSpPr>
          <p:cNvPr id="30" name="Rectangle 29"/>
          <p:cNvSpPr/>
          <p:nvPr/>
        </p:nvSpPr>
        <p:spPr>
          <a:xfrm>
            <a:off x="3638644" y="3077308"/>
            <a:ext cx="1987062" cy="128367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98588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 y="119063"/>
            <a:ext cx="4230767" cy="871538"/>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3" y="1247566"/>
            <a:ext cx="4230767" cy="140461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024" y="2909146"/>
            <a:ext cx="4230767" cy="1396154"/>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199" y="119063"/>
            <a:ext cx="4230767" cy="2179244"/>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199" y="2312270"/>
            <a:ext cx="4225224" cy="1993030"/>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023" y="4523529"/>
            <a:ext cx="4695825" cy="419100"/>
          </a:xfrm>
          <a:prstGeom prst="rect">
            <a:avLst/>
          </a:prstGeom>
        </p:spPr>
      </p:pic>
    </p:spTree>
    <p:extLst>
      <p:ext uri="{BB962C8B-B14F-4D97-AF65-F5344CB8AC3E}">
        <p14:creationId xmlns:p14="http://schemas.microsoft.com/office/powerpoint/2010/main" val="213461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36" y="149836"/>
            <a:ext cx="7487882" cy="3723483"/>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36" y="3983647"/>
            <a:ext cx="7487882" cy="907103"/>
          </a:xfrm>
          <a:prstGeom prst="rect">
            <a:avLst/>
          </a:prstGeom>
        </p:spPr>
      </p:pic>
    </p:spTree>
    <p:extLst>
      <p:ext uri="{BB962C8B-B14F-4D97-AF65-F5344CB8AC3E}">
        <p14:creationId xmlns:p14="http://schemas.microsoft.com/office/powerpoint/2010/main" val="2228990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Schedule/Cronjob</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91" y="1641964"/>
            <a:ext cx="7797584" cy="2745755"/>
          </a:xfrm>
          <a:prstGeom prst="rect">
            <a:avLst/>
          </a:prstGeom>
        </p:spPr>
      </p:pic>
    </p:spTree>
    <p:extLst>
      <p:ext uri="{BB962C8B-B14F-4D97-AF65-F5344CB8AC3E}">
        <p14:creationId xmlns:p14="http://schemas.microsoft.com/office/powerpoint/2010/main" val="456311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50" y="541094"/>
            <a:ext cx="7787075" cy="2448291"/>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50" y="3330086"/>
            <a:ext cx="8115300" cy="1085850"/>
          </a:xfrm>
          <a:prstGeom prst="rect">
            <a:avLst/>
          </a:prstGeom>
        </p:spPr>
      </p:pic>
    </p:spTree>
    <p:extLst>
      <p:ext uri="{BB962C8B-B14F-4D97-AF65-F5344CB8AC3E}">
        <p14:creationId xmlns:p14="http://schemas.microsoft.com/office/powerpoint/2010/main" val="615705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06" y="452070"/>
            <a:ext cx="8543925" cy="230505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06" y="2995613"/>
            <a:ext cx="8543925" cy="1866346"/>
          </a:xfrm>
          <a:prstGeom prst="rect">
            <a:avLst/>
          </a:prstGeom>
        </p:spPr>
      </p:pic>
    </p:spTree>
    <p:extLst>
      <p:ext uri="{BB962C8B-B14F-4D97-AF65-F5344CB8AC3E}">
        <p14:creationId xmlns:p14="http://schemas.microsoft.com/office/powerpoint/2010/main" val="2126630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033" y="1549645"/>
            <a:ext cx="5544283" cy="3232864"/>
          </a:xfrm>
          <a:prstGeom prst="rect">
            <a:avLst/>
          </a:prstGeom>
        </p:spPr>
      </p:pic>
      <p:sp>
        <p:nvSpPr>
          <p:cNvPr id="16"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Transactional</a:t>
            </a:r>
            <a:endParaRPr lang="en-US" sz="2600"/>
          </a:p>
        </p:txBody>
      </p:sp>
    </p:spTree>
    <p:extLst>
      <p:ext uri="{BB962C8B-B14F-4D97-AF65-F5344CB8AC3E}">
        <p14:creationId xmlns:p14="http://schemas.microsoft.com/office/powerpoint/2010/main" val="3648462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71" y="821349"/>
            <a:ext cx="8201025" cy="3219450"/>
          </a:xfrm>
          <a:prstGeom prst="rect">
            <a:avLst/>
          </a:prstGeom>
        </p:spPr>
      </p:pic>
    </p:spTree>
    <p:extLst>
      <p:ext uri="{BB962C8B-B14F-4D97-AF65-F5344CB8AC3E}">
        <p14:creationId xmlns:p14="http://schemas.microsoft.com/office/powerpoint/2010/main" val="32723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Thymleaf</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75" y="1506179"/>
            <a:ext cx="4770181" cy="3180121"/>
          </a:xfrm>
          <a:prstGeom prst="rect">
            <a:avLst/>
          </a:prstGeom>
        </p:spPr>
      </p:pic>
      <p:sp>
        <p:nvSpPr>
          <p:cNvPr id="2" name="TextBox 1"/>
          <p:cNvSpPr txBox="1"/>
          <p:nvPr/>
        </p:nvSpPr>
        <p:spPr>
          <a:xfrm>
            <a:off x="5738159" y="1506179"/>
            <a:ext cx="2654300" cy="26389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Thymleaf là một java template engine dùng để xử lý và tạo HTML, XML, Javascript, Css..</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Mục tiêu của thymleaf là mang lại các template tự nhiên, đồng nhất, đơn giản cho công việc phát triển</a:t>
            </a:r>
          </a:p>
        </p:txBody>
      </p:sp>
    </p:spTree>
    <p:extLst>
      <p:ext uri="{BB962C8B-B14F-4D97-AF65-F5344CB8AC3E}">
        <p14:creationId xmlns:p14="http://schemas.microsoft.com/office/powerpoint/2010/main" val="272535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671" y="157529"/>
            <a:ext cx="7953374" cy="2365523"/>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70" y="2719387"/>
            <a:ext cx="7953375" cy="1090693"/>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95" y="4006415"/>
            <a:ext cx="7981950" cy="1028700"/>
          </a:xfrm>
          <a:prstGeom prst="rect">
            <a:avLst/>
          </a:prstGeom>
        </p:spPr>
      </p:pic>
    </p:spTree>
    <p:extLst>
      <p:ext uri="{BB962C8B-B14F-4D97-AF65-F5344CB8AC3E}">
        <p14:creationId xmlns:p14="http://schemas.microsoft.com/office/powerpoint/2010/main" val="1725412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923" y="2107223"/>
            <a:ext cx="6629400" cy="2019300"/>
          </a:xfrm>
          <a:prstGeom prst="rect">
            <a:avLst/>
          </a:prstGeom>
        </p:spPr>
      </p:pic>
      <p:sp>
        <p:nvSpPr>
          <p:cNvPr id="16"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Thymleaf</a:t>
            </a:r>
            <a:endParaRPr lang="en-US" sz="2600"/>
          </a:p>
        </p:txBody>
      </p:sp>
    </p:spTree>
    <p:extLst>
      <p:ext uri="{BB962C8B-B14F-4D97-AF65-F5344CB8AC3E}">
        <p14:creationId xmlns:p14="http://schemas.microsoft.com/office/powerpoint/2010/main" val="20046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Repository</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050" y="1715965"/>
            <a:ext cx="5810250" cy="2819400"/>
          </a:xfrm>
          <a:prstGeom prst="rect">
            <a:avLst/>
          </a:prstGeom>
        </p:spPr>
      </p:pic>
      <p:sp>
        <p:nvSpPr>
          <p:cNvPr id="17" name="Rectangle 16"/>
          <p:cNvSpPr/>
          <p:nvPr/>
        </p:nvSpPr>
        <p:spPr>
          <a:xfrm>
            <a:off x="5662246" y="3125665"/>
            <a:ext cx="1875054" cy="109464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20554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IoC Container</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91" y="1787769"/>
            <a:ext cx="6966026" cy="2945595"/>
          </a:xfrm>
          <a:prstGeom prst="rect">
            <a:avLst/>
          </a:prstGeom>
        </p:spPr>
      </p:pic>
      <p:sp>
        <p:nvSpPr>
          <p:cNvPr id="2" name="TextBox 1"/>
          <p:cNvSpPr txBox="1"/>
          <p:nvPr/>
        </p:nvSpPr>
        <p:spPr>
          <a:xfrm>
            <a:off x="5328483" y="2244970"/>
            <a:ext cx="3012830" cy="13849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IoC Container: Chịu trách nhiệm cài đặt, cấu hình và tập hợp những object beans và cũng quản lý vòng đời của chúng.</a:t>
            </a:r>
          </a:p>
        </p:txBody>
      </p:sp>
    </p:spTree>
    <p:extLst>
      <p:ext uri="{BB962C8B-B14F-4D97-AF65-F5344CB8AC3E}">
        <p14:creationId xmlns:p14="http://schemas.microsoft.com/office/powerpoint/2010/main" val="1835233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803" y="1252179"/>
            <a:ext cx="4008744" cy="3896349"/>
          </a:xfrm>
          <a:prstGeom prst="rect">
            <a:avLst/>
          </a:prstGeom>
        </p:spPr>
      </p:pic>
      <p:sp>
        <p:nvSpPr>
          <p:cNvPr id="16"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Repository</a:t>
            </a:r>
            <a:endParaRPr lang="en-US" sz="2600"/>
          </a:p>
        </p:txBody>
      </p:sp>
    </p:spTree>
    <p:extLst>
      <p:ext uri="{BB962C8B-B14F-4D97-AF65-F5344CB8AC3E}">
        <p14:creationId xmlns:p14="http://schemas.microsoft.com/office/powerpoint/2010/main" val="295206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Repository</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670" y="1605574"/>
            <a:ext cx="5978769" cy="3333034"/>
          </a:xfrm>
          <a:prstGeom prst="rect">
            <a:avLst/>
          </a:prstGeom>
        </p:spPr>
      </p:pic>
    </p:spTree>
    <p:extLst>
      <p:ext uri="{BB962C8B-B14F-4D97-AF65-F5344CB8AC3E}">
        <p14:creationId xmlns:p14="http://schemas.microsoft.com/office/powerpoint/2010/main" val="3037453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data JPA </a:t>
            </a:r>
            <a:endParaRPr lang="en-US" sz="260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72" y="2230244"/>
            <a:ext cx="7849003" cy="2756042"/>
          </a:xfrm>
          <a:prstGeom prst="rect">
            <a:avLst/>
          </a:prstGeom>
        </p:spPr>
      </p:pic>
      <p:sp>
        <p:nvSpPr>
          <p:cNvPr id="2" name="TextBox 1"/>
          <p:cNvSpPr txBox="1"/>
          <p:nvPr/>
        </p:nvSpPr>
        <p:spPr>
          <a:xfrm>
            <a:off x="584199" y="1409700"/>
            <a:ext cx="7858475" cy="738664"/>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Spring data JPA là một module của Spring framework. Mục đích là làm giảm thiểu việc thực hiện quá nhiều bước để có thể implement được JPA. </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Spring data JPA hôc trợ Hibernate 5, OpenJPA 2.4 và EclipseLink 2.6.1.</a:t>
            </a:r>
          </a:p>
        </p:txBody>
      </p:sp>
    </p:spTree>
    <p:extLst>
      <p:ext uri="{BB962C8B-B14F-4D97-AF65-F5344CB8AC3E}">
        <p14:creationId xmlns:p14="http://schemas.microsoft.com/office/powerpoint/2010/main" val="3012001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data JPA </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652" y="1627676"/>
            <a:ext cx="7491046" cy="2732222"/>
          </a:xfrm>
          <a:prstGeom prst="rect">
            <a:avLst/>
          </a:prstGeom>
        </p:spPr>
      </p:pic>
    </p:spTree>
    <p:extLst>
      <p:ext uri="{BB962C8B-B14F-4D97-AF65-F5344CB8AC3E}">
        <p14:creationId xmlns:p14="http://schemas.microsoft.com/office/powerpoint/2010/main" val="3011967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51" y="3722075"/>
            <a:ext cx="8387128" cy="38551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52" y="1661379"/>
            <a:ext cx="8387128" cy="1738685"/>
          </a:xfrm>
          <a:prstGeom prst="rect">
            <a:avLst/>
          </a:prstGeom>
        </p:spPr>
      </p:pic>
      <p:sp>
        <p:nvSpPr>
          <p:cNvPr id="20"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data JPA </a:t>
            </a:r>
            <a:endParaRPr lang="en-US" sz="2600"/>
          </a:p>
        </p:txBody>
      </p:sp>
    </p:spTree>
    <p:extLst>
      <p:ext uri="{BB962C8B-B14F-4D97-AF65-F5344CB8AC3E}">
        <p14:creationId xmlns:p14="http://schemas.microsoft.com/office/powerpoint/2010/main" val="1864714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Spring data JPA </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75" y="2228125"/>
            <a:ext cx="6975222" cy="258126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75" y="1382238"/>
            <a:ext cx="6975222" cy="768579"/>
          </a:xfrm>
          <a:prstGeom prst="rect">
            <a:avLst/>
          </a:prstGeom>
        </p:spPr>
      </p:pic>
    </p:spTree>
    <p:extLst>
      <p:ext uri="{BB962C8B-B14F-4D97-AF65-F5344CB8AC3E}">
        <p14:creationId xmlns:p14="http://schemas.microsoft.com/office/powerpoint/2010/main" val="16668192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idx="2"/>
          </p:nvPr>
        </p:nvSpPr>
        <p:spPr>
          <a:xfrm>
            <a:off x="885175" y="8804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HQL</a:t>
            </a:r>
            <a:endParaRPr lang="en-US" sz="2600"/>
          </a:p>
        </p:txBody>
      </p:sp>
      <p:sp>
        <p:nvSpPr>
          <p:cNvPr id="2" name="Rectangle 1"/>
          <p:cNvSpPr/>
          <p:nvPr/>
        </p:nvSpPr>
        <p:spPr>
          <a:xfrm>
            <a:off x="885175" y="1386995"/>
            <a:ext cx="7798800" cy="89021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buFont typeface="Wingdings" panose="05000000000000000000" pitchFamily="2" charset="2"/>
              <a:buChar char="Ø"/>
            </a:pPr>
            <a:r>
              <a:rPr lang="en-US">
                <a:solidFill>
                  <a:schemeClr val="tx1"/>
                </a:solidFill>
                <a:latin typeface="Times New Roman" panose="02020603050405020304" pitchFamily="18" charset="0"/>
                <a:cs typeface="Times New Roman" panose="02020603050405020304" pitchFamily="18" charset="0"/>
              </a:rPr>
              <a:t>Hibernate Query Language: là một ngôn ngữ truy vấn hướng đối tượng, tương tự như SQL thay vì làm việc trên các bảng và cột, HQL làm việc trên các đối tượng persistent và các thuộc tính của chúng.</a:t>
            </a:r>
          </a:p>
          <a:p>
            <a:pPr marL="285750" indent="-285750">
              <a:buFont typeface="Wingdings" panose="05000000000000000000" pitchFamily="2" charset="2"/>
              <a:buChar char="Ø"/>
            </a:pPr>
            <a:r>
              <a:rPr lang="en-US">
                <a:solidFill>
                  <a:schemeClr val="tx1"/>
                </a:solidFill>
                <a:latin typeface="Times New Roman" panose="02020603050405020304" pitchFamily="18" charset="0"/>
                <a:cs typeface="Times New Roman" panose="02020603050405020304" pitchFamily="18" charset="0"/>
              </a:rPr>
              <a:t>Các truy vấn HQL được dịch vởi hibernate thành các câu truy vấn SQL thông thường, lần lượt thực hiện các công việc trên cơ sở dữ liệu</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175" y="2294792"/>
            <a:ext cx="3070514" cy="248269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525" y="2294792"/>
            <a:ext cx="4617450" cy="176440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175" y="4802267"/>
            <a:ext cx="7798800" cy="303133"/>
          </a:xfrm>
          <a:prstGeom prst="rect">
            <a:avLst/>
          </a:prstGeom>
        </p:spPr>
      </p:pic>
    </p:spTree>
    <p:extLst>
      <p:ext uri="{BB962C8B-B14F-4D97-AF65-F5344CB8AC3E}">
        <p14:creationId xmlns:p14="http://schemas.microsoft.com/office/powerpoint/2010/main" val="3704732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09329" y="862894"/>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HQL</a:t>
            </a:r>
            <a:endParaRPr lang="en-US" sz="2600"/>
          </a:p>
        </p:txBody>
      </p:sp>
      <p:graphicFrame>
        <p:nvGraphicFramePr>
          <p:cNvPr id="3" name="Table 2"/>
          <p:cNvGraphicFramePr>
            <a:graphicFrameLocks noGrp="1"/>
          </p:cNvGraphicFramePr>
          <p:nvPr>
            <p:extLst>
              <p:ext uri="{D42A27DB-BD31-4B8C-83A1-F6EECF244321}">
                <p14:modId xmlns:p14="http://schemas.microsoft.com/office/powerpoint/2010/main" val="3346139991"/>
              </p:ext>
            </p:extLst>
          </p:nvPr>
        </p:nvGraphicFramePr>
        <p:xfrm>
          <a:off x="709329" y="1489319"/>
          <a:ext cx="7722494" cy="3484880"/>
        </p:xfrm>
        <a:graphic>
          <a:graphicData uri="http://schemas.openxmlformats.org/drawingml/2006/table">
            <a:tbl>
              <a:tblPr firstRow="1" bandRow="1">
                <a:tableStyleId>{6260A27C-74DD-4B55-9ED4-24400A9DC37D}</a:tableStyleId>
              </a:tblPr>
              <a:tblGrid>
                <a:gridCol w="1541502">
                  <a:extLst>
                    <a:ext uri="{9D8B030D-6E8A-4147-A177-3AD203B41FA5}">
                      <a16:colId xmlns:a16="http://schemas.microsoft.com/office/drawing/2014/main" val="1651377642"/>
                    </a:ext>
                  </a:extLst>
                </a:gridCol>
                <a:gridCol w="6180992">
                  <a:extLst>
                    <a:ext uri="{9D8B030D-6E8A-4147-A177-3AD203B41FA5}">
                      <a16:colId xmlns:a16="http://schemas.microsoft.com/office/drawing/2014/main" val="2443671093"/>
                    </a:ext>
                  </a:extLst>
                </a:gridCol>
              </a:tblGrid>
              <a:tr h="370840">
                <a:tc>
                  <a:txBody>
                    <a:bodyPr/>
                    <a:lstStyle/>
                    <a:p>
                      <a:pPr algn="ctr"/>
                      <a:r>
                        <a:rPr lang="en-US">
                          <a:latin typeface="Times New Roman" panose="02020603050405020304" pitchFamily="18" charset="0"/>
                          <a:cs typeface="Times New Roman" panose="02020603050405020304" pitchFamily="18" charset="0"/>
                        </a:rPr>
                        <a:t>FROM</a:t>
                      </a:r>
                    </a:p>
                  </a:txBody>
                  <a:tcPr anchor="ctr"/>
                </a:tc>
                <a:tc>
                  <a:txBody>
                    <a:bodyPr/>
                    <a:lstStyle/>
                    <a:p>
                      <a:pPr algn="ctr"/>
                      <a:r>
                        <a:rPr lang="en-US">
                          <a:latin typeface="Times New Roman" panose="02020603050405020304" pitchFamily="18" charset="0"/>
                          <a:cs typeface="Times New Roman" panose="02020603050405020304" pitchFamily="18" charset="0"/>
                        </a:rPr>
                        <a:t>Tải</a:t>
                      </a:r>
                      <a:r>
                        <a:rPr lang="en-US" baseline="0">
                          <a:latin typeface="Times New Roman" panose="02020603050405020304" pitchFamily="18" charset="0"/>
                          <a:cs typeface="Times New Roman" panose="02020603050405020304" pitchFamily="18" charset="0"/>
                        </a:rPr>
                        <a:t> các đối tượng persistent vào bộ nhớ</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92129436"/>
                  </a:ext>
                </a:extLst>
              </a:tr>
              <a:tr h="370840">
                <a:tc>
                  <a:txBody>
                    <a:bodyPr/>
                    <a:lstStyle/>
                    <a:p>
                      <a:pPr algn="ctr"/>
                      <a:r>
                        <a:rPr lang="en-US">
                          <a:latin typeface="Times New Roman" panose="02020603050405020304" pitchFamily="18" charset="0"/>
                          <a:cs typeface="Times New Roman" panose="02020603050405020304" pitchFamily="18" charset="0"/>
                        </a:rPr>
                        <a:t>SELECT</a:t>
                      </a:r>
                    </a:p>
                  </a:txBody>
                  <a:tcPr anchor="ctr"/>
                </a:tc>
                <a:tc>
                  <a:txBody>
                    <a:bodyPr/>
                    <a:lstStyle/>
                    <a:p>
                      <a:pPr algn="ctr"/>
                      <a:r>
                        <a:rPr lang="en-US">
                          <a:latin typeface="Times New Roman" panose="02020603050405020304" pitchFamily="18" charset="0"/>
                          <a:cs typeface="Times New Roman" panose="02020603050405020304" pitchFamily="18" charset="0"/>
                        </a:rPr>
                        <a:t>Lấy</a:t>
                      </a:r>
                      <a:r>
                        <a:rPr lang="en-US" baseline="0">
                          <a:latin typeface="Times New Roman" panose="02020603050405020304" pitchFamily="18" charset="0"/>
                          <a:cs typeface="Times New Roman" panose="02020603050405020304" pitchFamily="18" charset="0"/>
                        </a:rPr>
                        <a:t> ra các thuộc tính cần thiết thay vì đối tượng hoàn chỉnh</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23629557"/>
                  </a:ext>
                </a:extLst>
              </a:tr>
              <a:tr h="370840">
                <a:tc>
                  <a:txBody>
                    <a:bodyPr/>
                    <a:lstStyle/>
                    <a:p>
                      <a:pPr algn="ctr"/>
                      <a:r>
                        <a:rPr lang="en-US">
                          <a:latin typeface="Times New Roman" panose="02020603050405020304" pitchFamily="18" charset="0"/>
                          <a:cs typeface="Times New Roman" panose="02020603050405020304" pitchFamily="18" charset="0"/>
                        </a:rPr>
                        <a:t>AS</a:t>
                      </a:r>
                    </a:p>
                  </a:txBody>
                  <a:tcPr anchor="ctr"/>
                </a:tc>
                <a:tc>
                  <a:txBody>
                    <a:bodyPr/>
                    <a:lstStyle/>
                    <a:p>
                      <a:pPr algn="ctr"/>
                      <a:r>
                        <a:rPr lang="en-US">
                          <a:latin typeface="Times New Roman" panose="02020603050405020304" pitchFamily="18" charset="0"/>
                          <a:cs typeface="Times New Roman" panose="02020603050405020304" pitchFamily="18" charset="0"/>
                        </a:rPr>
                        <a:t>Gán</a:t>
                      </a:r>
                      <a:r>
                        <a:rPr lang="en-US" baseline="0">
                          <a:latin typeface="Times New Roman" panose="02020603050405020304" pitchFamily="18" charset="0"/>
                          <a:cs typeface="Times New Roman" panose="02020603050405020304" pitchFamily="18" charset="0"/>
                        </a:rPr>
                        <a:t> bí danh cho các lớp trong các câu truy vấn </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44066216"/>
                  </a:ext>
                </a:extLst>
              </a:tr>
              <a:tr h="370840">
                <a:tc>
                  <a:txBody>
                    <a:bodyPr/>
                    <a:lstStyle/>
                    <a:p>
                      <a:pPr algn="ctr"/>
                      <a:r>
                        <a:rPr lang="en-US">
                          <a:latin typeface="Times New Roman" panose="02020603050405020304" pitchFamily="18" charset="0"/>
                          <a:cs typeface="Times New Roman" panose="02020603050405020304" pitchFamily="18" charset="0"/>
                        </a:rPr>
                        <a:t>WHERE</a:t>
                      </a:r>
                    </a:p>
                  </a:txBody>
                  <a:tcPr anchor="ctr"/>
                </a:tc>
                <a:tc>
                  <a:txBody>
                    <a:bodyPr/>
                    <a:lstStyle/>
                    <a:p>
                      <a:pPr algn="ctr"/>
                      <a:r>
                        <a:rPr lang="en-US">
                          <a:latin typeface="Times New Roman" panose="02020603050405020304" pitchFamily="18" charset="0"/>
                          <a:cs typeface="Times New Roman" panose="02020603050405020304" pitchFamily="18" charset="0"/>
                        </a:rPr>
                        <a:t>Thu hẹp</a:t>
                      </a:r>
                      <a:r>
                        <a:rPr lang="en-US" baseline="0">
                          <a:latin typeface="Times New Roman" panose="02020603050405020304" pitchFamily="18" charset="0"/>
                          <a:cs typeface="Times New Roman" panose="02020603050405020304" pitchFamily="18" charset="0"/>
                        </a:rPr>
                        <a:t> các đối tượng cụ thể trả về từ cơ sở dữ liệu</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0374068"/>
                  </a:ext>
                </a:extLst>
              </a:tr>
              <a:tr h="370840">
                <a:tc>
                  <a:txBody>
                    <a:bodyPr/>
                    <a:lstStyle/>
                    <a:p>
                      <a:pPr algn="ctr"/>
                      <a:r>
                        <a:rPr lang="en-US">
                          <a:latin typeface="Times New Roman" panose="02020603050405020304" pitchFamily="18" charset="0"/>
                          <a:cs typeface="Times New Roman" panose="02020603050405020304" pitchFamily="18" charset="0"/>
                        </a:rPr>
                        <a:t>ORDER</a:t>
                      </a:r>
                      <a:r>
                        <a:rPr lang="en-US" baseline="0">
                          <a:latin typeface="Times New Roman" panose="02020603050405020304" pitchFamily="18" charset="0"/>
                          <a:cs typeface="Times New Roman" panose="02020603050405020304" pitchFamily="18" charset="0"/>
                        </a:rPr>
                        <a:t> BY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Sắp</a:t>
                      </a:r>
                      <a:r>
                        <a:rPr lang="en-US" baseline="0">
                          <a:latin typeface="Times New Roman" panose="02020603050405020304" pitchFamily="18" charset="0"/>
                          <a:cs typeface="Times New Roman" panose="02020603050405020304" pitchFamily="18" charset="0"/>
                        </a:rPr>
                        <a:t> xếp theo bất kỳ thuộc tính nào của đối tượng tăng dần (ASC) hoặc giảm dần (DESC)</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70697521"/>
                  </a:ext>
                </a:extLst>
              </a:tr>
              <a:tr h="370840">
                <a:tc>
                  <a:txBody>
                    <a:bodyPr/>
                    <a:lstStyle/>
                    <a:p>
                      <a:pPr algn="ctr"/>
                      <a:r>
                        <a:rPr lang="en-US">
                          <a:latin typeface="Times New Roman" panose="02020603050405020304" pitchFamily="18" charset="0"/>
                          <a:cs typeface="Times New Roman" panose="02020603050405020304" pitchFamily="18" charset="0"/>
                        </a:rPr>
                        <a:t>GROUP BY</a:t>
                      </a:r>
                    </a:p>
                  </a:txBody>
                  <a:tcPr anchor="ctr"/>
                </a:tc>
                <a:tc>
                  <a:txBody>
                    <a:bodyPr/>
                    <a:lstStyle/>
                    <a:p>
                      <a:pPr algn="ctr"/>
                      <a:r>
                        <a:rPr lang="en-US">
                          <a:latin typeface="Times New Roman" panose="02020603050405020304" pitchFamily="18" charset="0"/>
                          <a:cs typeface="Times New Roman" panose="02020603050405020304" pitchFamily="18" charset="0"/>
                        </a:rPr>
                        <a:t>Lấy</a:t>
                      </a:r>
                      <a:r>
                        <a:rPr lang="en-US" baseline="0">
                          <a:latin typeface="Times New Roman" panose="02020603050405020304" pitchFamily="18" charset="0"/>
                          <a:cs typeface="Times New Roman" panose="02020603050405020304" pitchFamily="18" charset="0"/>
                        </a:rPr>
                        <a:t> thông tin từ csdl và phân nhóm chúng dựa trên giá trị của thuộc tính</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44238229"/>
                  </a:ext>
                </a:extLst>
              </a:tr>
              <a:tr h="370840">
                <a:tc>
                  <a:txBody>
                    <a:bodyPr/>
                    <a:lstStyle/>
                    <a:p>
                      <a:pPr algn="ctr"/>
                      <a:r>
                        <a:rPr lang="en-US">
                          <a:latin typeface="Times New Roman" panose="02020603050405020304" pitchFamily="18" charset="0"/>
                          <a:cs typeface="Times New Roman" panose="02020603050405020304" pitchFamily="18" charset="0"/>
                        </a:rPr>
                        <a:t>UPDATE</a:t>
                      </a:r>
                    </a:p>
                  </a:txBody>
                  <a:tcPr anchor="ctr"/>
                </a:tc>
                <a:tc>
                  <a:txBody>
                    <a:bodyPr/>
                    <a:lstStyle/>
                    <a:p>
                      <a:pPr algn="ctr"/>
                      <a:r>
                        <a:rPr lang="en-US">
                          <a:latin typeface="Times New Roman" panose="02020603050405020304" pitchFamily="18" charset="0"/>
                          <a:cs typeface="Times New Roman" panose="02020603050405020304" pitchFamily="18" charset="0"/>
                        </a:rPr>
                        <a:t>Cập</a:t>
                      </a:r>
                      <a:r>
                        <a:rPr lang="en-US" baseline="0">
                          <a:latin typeface="Times New Roman" panose="02020603050405020304" pitchFamily="18" charset="0"/>
                          <a:cs typeface="Times New Roman" panose="02020603050405020304" pitchFamily="18" charset="0"/>
                        </a:rPr>
                        <a:t> nhật một hoặc nhiều thuộc tính của một hoặc nhiều đối tượng</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69010427"/>
                  </a:ext>
                </a:extLst>
              </a:tr>
              <a:tr h="370840">
                <a:tc>
                  <a:txBody>
                    <a:bodyPr/>
                    <a:lstStyle/>
                    <a:p>
                      <a:pPr algn="ctr"/>
                      <a:r>
                        <a:rPr lang="en-US">
                          <a:latin typeface="Times New Roman" panose="02020603050405020304" pitchFamily="18" charset="0"/>
                          <a:cs typeface="Times New Roman" panose="02020603050405020304" pitchFamily="18" charset="0"/>
                        </a:rPr>
                        <a:t>DELETE</a:t>
                      </a:r>
                    </a:p>
                  </a:txBody>
                  <a:tcPr anchor="ctr"/>
                </a:tc>
                <a:tc>
                  <a:txBody>
                    <a:bodyPr/>
                    <a:lstStyle/>
                    <a:p>
                      <a:pPr algn="ctr"/>
                      <a:r>
                        <a:rPr lang="en-US">
                          <a:latin typeface="Times New Roman" panose="02020603050405020304" pitchFamily="18" charset="0"/>
                          <a:cs typeface="Times New Roman" panose="02020603050405020304" pitchFamily="18" charset="0"/>
                        </a:rPr>
                        <a:t>Xoá</a:t>
                      </a:r>
                      <a:r>
                        <a:rPr lang="en-US" baseline="0">
                          <a:latin typeface="Times New Roman" panose="02020603050405020304" pitchFamily="18" charset="0"/>
                          <a:cs typeface="Times New Roman" panose="02020603050405020304" pitchFamily="18" charset="0"/>
                        </a:rPr>
                        <a:t> một hoặc nhiều đối tượng</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04082761"/>
                  </a:ext>
                </a:extLst>
              </a:tr>
              <a:tr h="370840">
                <a:tc>
                  <a:txBody>
                    <a:bodyPr/>
                    <a:lstStyle/>
                    <a:p>
                      <a:pPr algn="ctr"/>
                      <a:r>
                        <a:rPr lang="en-US">
                          <a:latin typeface="Times New Roman" panose="02020603050405020304" pitchFamily="18" charset="0"/>
                          <a:cs typeface="Times New Roman" panose="02020603050405020304" pitchFamily="18" charset="0"/>
                        </a:rPr>
                        <a:t>INSERT</a:t>
                      </a:r>
                    </a:p>
                  </a:txBody>
                  <a:tcPr anchor="ctr"/>
                </a:tc>
                <a:tc>
                  <a:txBody>
                    <a:bodyPr/>
                    <a:lstStyle/>
                    <a:p>
                      <a:pPr algn="ctr"/>
                      <a:r>
                        <a:rPr lang="en-US">
                          <a:latin typeface="Times New Roman" panose="02020603050405020304" pitchFamily="18" charset="0"/>
                          <a:cs typeface="Times New Roman" panose="02020603050405020304" pitchFamily="18" charset="0"/>
                        </a:rPr>
                        <a:t>Insert</a:t>
                      </a:r>
                      <a:r>
                        <a:rPr lang="en-US" baseline="0">
                          <a:latin typeface="Times New Roman" panose="02020603050405020304" pitchFamily="18" charset="0"/>
                          <a:cs typeface="Times New Roman" panose="02020603050405020304" pitchFamily="18" charset="0"/>
                        </a:rPr>
                        <a:t> từ một đối tượng này sang đối tượng khác (Insert Into)</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7942441"/>
                  </a:ext>
                </a:extLst>
              </a:tr>
            </a:tbl>
          </a:graphicData>
        </a:graphic>
      </p:graphicFrame>
    </p:spTree>
    <p:extLst>
      <p:ext uri="{BB962C8B-B14F-4D97-AF65-F5344CB8AC3E}">
        <p14:creationId xmlns:p14="http://schemas.microsoft.com/office/powerpoint/2010/main" val="1912216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2"/>
          </p:nvPr>
        </p:nvSpPr>
        <p:spPr>
          <a:xfrm>
            <a:off x="735705" y="862894"/>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JMS</a:t>
            </a:r>
            <a:endParaRPr lang="en-US" sz="2600"/>
          </a:p>
        </p:txBody>
      </p:sp>
      <p:sp>
        <p:nvSpPr>
          <p:cNvPr id="4" name="Rectangle 3"/>
          <p:cNvSpPr/>
          <p:nvPr/>
        </p:nvSpPr>
        <p:spPr>
          <a:xfrm>
            <a:off x="3764190" y="1425688"/>
            <a:ext cx="4770315" cy="305541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buFont typeface="Wingdings" panose="05000000000000000000" pitchFamily="2" charset="2"/>
              <a:buChar char="Ø"/>
            </a:pPr>
            <a:r>
              <a:rPr lang="en-US">
                <a:solidFill>
                  <a:schemeClr val="tx1"/>
                </a:solidFill>
                <a:latin typeface="Times New Roman" panose="02020603050405020304" pitchFamily="18" charset="0"/>
                <a:cs typeface="Times New Roman" panose="02020603050405020304" pitchFamily="18" charset="0"/>
              </a:rPr>
              <a:t>Java Message Service: </a:t>
            </a:r>
            <a:r>
              <a:rPr lang="vi-VN">
                <a:solidFill>
                  <a:schemeClr val="tx1"/>
                </a:solidFill>
                <a:latin typeface="Times New Roman" panose="02020603050405020304" pitchFamily="18" charset="0"/>
                <a:cs typeface="Times New Roman" panose="02020603050405020304" pitchFamily="18" charset="0"/>
              </a:rPr>
              <a:t>là một phần của đặc tả kỹ thuật Java Enterprice Edition (Java EE), là một API trung gian hướng thông báo Java (MOM) để gửi tin nhắn giữa hai hoặc nhiều client.</a:t>
            </a:r>
            <a:endParaRPr lang="en-US">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solidFill>
                  <a:schemeClr val="tx1"/>
                </a:solidFill>
                <a:latin typeface="Times New Roman" panose="02020603050405020304" pitchFamily="18" charset="0"/>
                <a:cs typeface="Times New Roman" panose="02020603050405020304" pitchFamily="18" charset="0"/>
              </a:rPr>
              <a:t>JMS mô tả các phương thức tạo bởi chương trình Java cho việc: tạo (Create), gửi (Send), nhận (Receive), đọc (Read) tin nhắn</a:t>
            </a:r>
          </a:p>
          <a:p>
            <a:pPr marL="285750" indent="-285750">
              <a:buFont typeface="Wingdings" panose="05000000000000000000" pitchFamily="2" charset="2"/>
              <a:buChar char="Ø"/>
            </a:pPr>
            <a:r>
              <a:rPr lang="en-US">
                <a:solidFill>
                  <a:schemeClr val="tx1"/>
                </a:solidFill>
                <a:latin typeface="Times New Roman" panose="02020603050405020304" pitchFamily="18" charset="0"/>
                <a:cs typeface="Times New Roman" panose="02020603050405020304" pitchFamily="18" charset="0"/>
              </a:rPr>
              <a:t>JMS cho phép giao tiếp giữa các thành phần khác nhau của một ứng dụng phân tán được nối lỏng lẻo, đáng tin cậy và hỗ trợ bất đồng bộ</a:t>
            </a:r>
          </a:p>
          <a:p>
            <a:pPr marL="285750" indent="-285750">
              <a:buFont typeface="Wingdings" panose="05000000000000000000" pitchFamily="2" charset="2"/>
              <a:buChar char="Ø"/>
            </a:pPr>
            <a:r>
              <a:rPr lang="en-US">
                <a:solidFill>
                  <a:schemeClr val="tx1"/>
                </a:solidFill>
                <a:latin typeface="Times New Roman" panose="02020603050405020304" pitchFamily="18" charset="0"/>
                <a:cs typeface="Times New Roman" panose="02020603050405020304" pitchFamily="18" charset="0"/>
              </a:rPr>
              <a:t>JMS gồm 2 thành phần : API và SPI</a:t>
            </a:r>
          </a:p>
          <a:p>
            <a:pPr marL="285750" indent="-285750">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API hỗ trợ chức năng cho người phát triển phần mầm</a:t>
            </a:r>
          </a:p>
          <a:p>
            <a:pPr marL="285750" indent="-285750">
              <a:buFont typeface="Arial" panose="020B0604020202020204" pitchFamily="34" charset="0"/>
              <a:buChar char="•"/>
            </a:pPr>
            <a:r>
              <a:rPr lang="en-US">
                <a:solidFill>
                  <a:schemeClr val="tx1"/>
                </a:solidFill>
                <a:latin typeface="Times New Roman" panose="02020603050405020304" pitchFamily="18" charset="0"/>
                <a:cs typeface="Times New Roman" panose="02020603050405020304" pitchFamily="18" charset="0"/>
              </a:rPr>
              <a:t>SPI: cho phép các Provider tạo ra tool JMS tích hợp, định hướng cho mọi ngươig sử dụng theo chuẩn hoá.</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05" y="1425688"/>
            <a:ext cx="2548479" cy="3183614"/>
          </a:xfrm>
          <a:prstGeom prst="rect">
            <a:avLst/>
          </a:prstGeom>
        </p:spPr>
      </p:pic>
    </p:spTree>
    <p:extLst>
      <p:ext uri="{BB962C8B-B14F-4D97-AF65-F5344CB8AC3E}">
        <p14:creationId xmlns:p14="http://schemas.microsoft.com/office/powerpoint/2010/main" val="3383635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5705" y="862894"/>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JMS</a:t>
            </a:r>
            <a:endParaRPr lang="en-US" sz="2600"/>
          </a:p>
        </p:txBody>
      </p:sp>
      <p:sp>
        <p:nvSpPr>
          <p:cNvPr id="16" name="TextBox 15"/>
          <p:cNvSpPr txBox="1"/>
          <p:nvPr/>
        </p:nvSpPr>
        <p:spPr>
          <a:xfrm>
            <a:off x="875323" y="1796422"/>
            <a:ext cx="7798777" cy="2462213"/>
          </a:xfrm>
          <a:prstGeom prst="rect">
            <a:avLst/>
          </a:prstGeom>
          <a:noFill/>
        </p:spPr>
        <p:txBody>
          <a:bodyPr wrap="square" rtlCol="0">
            <a:spAutoFit/>
          </a:bodyPr>
          <a:lstStyle/>
          <a:p>
            <a:pPr marL="285750" indent="-285750">
              <a:buFont typeface="Wingdings" panose="05000000000000000000" pitchFamily="2" charset="2"/>
              <a:buChar char="Ø"/>
            </a:pPr>
            <a:r>
              <a:rPr lang="en-US"/>
              <a:t>JMS cung cấp cơ chế giao tiếp bao gồm</a:t>
            </a:r>
          </a:p>
          <a:p>
            <a:pPr marL="285750" indent="-285750">
              <a:buFont typeface="Wingdings" panose="05000000000000000000" pitchFamily="2" charset="2"/>
              <a:buChar char="q"/>
            </a:pPr>
            <a:r>
              <a:rPr lang="en-US"/>
              <a:t>Asynchronous: JMS tự động chuyển message đến người nhận khi message đến.</a:t>
            </a:r>
          </a:p>
          <a:p>
            <a:pPr marL="285750" indent="-285750">
              <a:buFont typeface="Wingdings" panose="05000000000000000000" pitchFamily="2" charset="2"/>
              <a:buChar char="q"/>
            </a:pPr>
            <a:r>
              <a:rPr lang="en-US"/>
              <a:t>Reliable: mộ t message chỉ được chuyển đến đúng một  người nhận mà không có cơ chế nhân bản, do vậy, tín hiệu phản hồi hoàn tất nhận message từ người nhận sẽ gây nên xoá bỏ thông tin trên middleware object.</a:t>
            </a:r>
          </a:p>
          <a:p>
            <a:pPr marL="285750" indent="-285750">
              <a:buFont typeface="Wingdings" panose="05000000000000000000" pitchFamily="2" charset="2"/>
              <a:buChar char="Ø"/>
            </a:pPr>
            <a:r>
              <a:rPr lang="en-US"/>
              <a:t>Kiến trúc JMS gồm 4 thành phần</a:t>
            </a:r>
          </a:p>
          <a:p>
            <a:pPr marL="285750" lvl="1" indent="-285750">
              <a:buFont typeface="Wingdings" panose="05000000000000000000" pitchFamily="2" charset="2"/>
              <a:buChar char="q"/>
            </a:pPr>
            <a:r>
              <a:rPr lang="en-US"/>
              <a:t>JMS Provider: những người tạo ra hệ thông JMS để luuw trưc tương tự hệ thống quản lý CSDL như SQL Server, Oracle…</a:t>
            </a:r>
          </a:p>
          <a:p>
            <a:pPr marL="285750" lvl="1" indent="-285750">
              <a:buFont typeface="Wingdings" panose="05000000000000000000" pitchFamily="2" charset="2"/>
              <a:buChar char="q"/>
            </a:pPr>
            <a:r>
              <a:rPr lang="en-US"/>
              <a:t>JMS Client: những thành phần sử dụng JMS API truy cập và thao tác trên JMS Provider</a:t>
            </a:r>
          </a:p>
          <a:p>
            <a:pPr marL="285750" lvl="1" indent="-285750">
              <a:buFont typeface="Wingdings" panose="05000000000000000000" pitchFamily="2" charset="2"/>
              <a:buChar char="q"/>
            </a:pPr>
            <a:r>
              <a:rPr lang="en-US"/>
              <a:t>Messages: định dạng trung gian để giao tiếp giữa JMS Clients và Providers</a:t>
            </a:r>
          </a:p>
          <a:p>
            <a:pPr marL="285750" lvl="1" indent="-285750">
              <a:buFont typeface="Wingdings" panose="05000000000000000000" pitchFamily="2" charset="2"/>
              <a:buChar char="q"/>
            </a:pPr>
            <a:r>
              <a:rPr lang="en-US"/>
              <a:t>Administratered Object: hỗ trợ cơ chế quản lý và cấu hình cho JMS Obkects.</a:t>
            </a:r>
          </a:p>
        </p:txBody>
      </p:sp>
    </p:spTree>
    <p:extLst>
      <p:ext uri="{BB962C8B-B14F-4D97-AF65-F5344CB8AC3E}">
        <p14:creationId xmlns:p14="http://schemas.microsoft.com/office/powerpoint/2010/main" val="2027752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IoC Container</a:t>
            </a:r>
            <a:endParaRPr lang="en-US" sz="26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403" y="1453123"/>
            <a:ext cx="2681544" cy="3499877"/>
          </a:xfrm>
          <a:prstGeom prst="rect">
            <a:avLst/>
          </a:prstGeom>
        </p:spPr>
      </p:pic>
      <p:sp>
        <p:nvSpPr>
          <p:cNvPr id="2" name="TextBox 1"/>
          <p:cNvSpPr txBox="1"/>
          <p:nvPr/>
        </p:nvSpPr>
        <p:spPr>
          <a:xfrm>
            <a:off x="3749879" y="1453123"/>
            <a:ext cx="4974671" cy="307777"/>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1782955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5705" y="862894"/>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MOM</a:t>
            </a:r>
            <a:endParaRPr lang="en-US" sz="2600"/>
          </a:p>
        </p:txBody>
      </p:sp>
      <p:sp>
        <p:nvSpPr>
          <p:cNvPr id="16" name="TextBox 15"/>
          <p:cNvSpPr txBox="1"/>
          <p:nvPr/>
        </p:nvSpPr>
        <p:spPr>
          <a:xfrm>
            <a:off x="4804333" y="1557694"/>
            <a:ext cx="3730172" cy="32853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MOM(Message-orientef middleware – Message Queue) là một ứng dụng trung gian hỗ trợ gửi và nhận tin nhắn trong các ứng dụng phân tán.</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Cơ chế MOM tương tự như database với việc nhận và gửi message, đảm bảo toàn vẹn dữ liệu, transaction và cân bằng cho việc gửi nhậ dữ liệu</a:t>
            </a:r>
          </a:p>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Nơi lưu trữ dữ liệu và tương tác với MOM có tên gọi là Destination.</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66" y="1619241"/>
            <a:ext cx="4060605" cy="2997113"/>
          </a:xfrm>
          <a:prstGeom prst="rect">
            <a:avLst/>
          </a:prstGeom>
        </p:spPr>
      </p:pic>
    </p:spTree>
    <p:extLst>
      <p:ext uri="{BB962C8B-B14F-4D97-AF65-F5344CB8AC3E}">
        <p14:creationId xmlns:p14="http://schemas.microsoft.com/office/powerpoint/2010/main" val="3439884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5705" y="862894"/>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DTO (Data Tranfer Object)</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05" y="1782030"/>
            <a:ext cx="4458595" cy="2322462"/>
          </a:xfrm>
          <a:prstGeom prst="rect">
            <a:avLst/>
          </a:prstGeom>
        </p:spPr>
      </p:pic>
      <p:sp>
        <p:nvSpPr>
          <p:cNvPr id="2" name="TextBox 1"/>
          <p:cNvSpPr txBox="1"/>
          <p:nvPr/>
        </p:nvSpPr>
        <p:spPr>
          <a:xfrm>
            <a:off x="5689600" y="2250763"/>
            <a:ext cx="2705100" cy="1384995"/>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DTO là một đối tượng mang dữ liệu giữa các quy trình. Được sử dụng khi muốn truyền dữ liệu qua lại giữa các tầng trong ứng dụng, giữa Client-Service</a:t>
            </a:r>
          </a:p>
        </p:txBody>
      </p:sp>
    </p:spTree>
    <p:extLst>
      <p:ext uri="{BB962C8B-B14F-4D97-AF65-F5344CB8AC3E}">
        <p14:creationId xmlns:p14="http://schemas.microsoft.com/office/powerpoint/2010/main" val="3726292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5705" y="862894"/>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DTO (Data Tranfer Object)</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05" y="1977902"/>
            <a:ext cx="3887140" cy="2224821"/>
          </a:xfrm>
          <a:prstGeom prst="rect">
            <a:avLst/>
          </a:prstGeom>
        </p:spPr>
      </p:pic>
      <p:sp>
        <p:nvSpPr>
          <p:cNvPr id="18" name="TextBox 17"/>
          <p:cNvSpPr txBox="1"/>
          <p:nvPr/>
        </p:nvSpPr>
        <p:spPr>
          <a:xfrm>
            <a:off x="4852819" y="1977902"/>
            <a:ext cx="3899400" cy="1815882"/>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Business Object: là một Business Service, tạo Tranfer Object và trả nó về Client khi cần thiết. Nó cũng có thể nhận dữ liệu từ Client trong một Tranfer Object và gửi đến Server để cập nhật vào database.</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Transfer Object: là một POJO, chỉ chứa các getter/setter method.</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Client: người sử dụng ứng dụng.</a:t>
            </a:r>
          </a:p>
        </p:txBody>
      </p:sp>
    </p:spTree>
    <p:extLst>
      <p:ext uri="{BB962C8B-B14F-4D97-AF65-F5344CB8AC3E}">
        <p14:creationId xmlns:p14="http://schemas.microsoft.com/office/powerpoint/2010/main" val="280091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529" y="137746"/>
            <a:ext cx="2838450" cy="386715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2" y="137746"/>
            <a:ext cx="2800350" cy="430530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863" y="25749"/>
            <a:ext cx="2889537" cy="397914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0862" y="3980886"/>
            <a:ext cx="2889537" cy="1162614"/>
          </a:xfrm>
          <a:prstGeom prst="rect">
            <a:avLst/>
          </a:prstGeom>
        </p:spPr>
      </p:pic>
    </p:spTree>
    <p:extLst>
      <p:ext uri="{BB962C8B-B14F-4D97-AF65-F5344CB8AC3E}">
        <p14:creationId xmlns:p14="http://schemas.microsoft.com/office/powerpoint/2010/main" val="3263971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7"/>
          </p:nvPr>
        </p:nvSpPr>
        <p:spPr/>
        <p:txBody>
          <a:bodyPr/>
          <a:lstStyle/>
          <a:p>
            <a:endParaRPr lang="en-US"/>
          </a:p>
        </p:txBody>
      </p:sp>
      <p:sp>
        <p:nvSpPr>
          <p:cNvPr id="11" name="Subtitle 10"/>
          <p:cNvSpPr>
            <a:spLocks noGrp="1"/>
          </p:cNvSpPr>
          <p:nvPr>
            <p:ph type="subTitle" idx="9"/>
          </p:nvPr>
        </p:nvSpPr>
        <p:spPr/>
        <p:txBody>
          <a:bodyPr/>
          <a:lstStyle/>
          <a:p>
            <a:endParaRPr lang="en-US"/>
          </a:p>
        </p:txBody>
      </p:sp>
      <p:sp>
        <p:nvSpPr>
          <p:cNvPr id="13" name="Subtitle 12"/>
          <p:cNvSpPr>
            <a:spLocks noGrp="1"/>
          </p:cNvSpPr>
          <p:nvPr>
            <p:ph type="subTitle" idx="14"/>
          </p:nvPr>
        </p:nvSpPr>
        <p:spPr/>
        <p:txBody>
          <a:bodyPr/>
          <a:lstStyle/>
          <a:p>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16" y="492218"/>
            <a:ext cx="8429625" cy="4105275"/>
          </a:xfrm>
          <a:prstGeom prst="rect">
            <a:avLst/>
          </a:prstGeom>
        </p:spPr>
      </p:pic>
    </p:spTree>
    <p:extLst>
      <p:ext uri="{BB962C8B-B14F-4D97-AF65-F5344CB8AC3E}">
        <p14:creationId xmlns:p14="http://schemas.microsoft.com/office/powerpoint/2010/main" val="1760116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5705" y="862894"/>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DTO</a:t>
            </a:r>
            <a:endParaRPr lang="en-US" sz="2600"/>
          </a:p>
        </p:txBody>
      </p:sp>
      <p:sp>
        <p:nvSpPr>
          <p:cNvPr id="16" name="TextBox 15"/>
          <p:cNvSpPr txBox="1"/>
          <p:nvPr/>
        </p:nvSpPr>
        <p:spPr>
          <a:xfrm>
            <a:off x="926705" y="1735337"/>
            <a:ext cx="7416800" cy="263899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Lợi ích của DTO</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Tách biệt Logic một cách rõ rang: Transfer Object chỉ chứa data, còn logic được implement trong phần khác.</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Cải thiện hiệu suất ứng dụng</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Giảm kết dính giữa các tầng trong ứng dụng</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Bao đóng các thông số.</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Nhận nhiều dữ liệu trả về.</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Tăng bảo mật ứng dụng.</a:t>
            </a:r>
          </a:p>
        </p:txBody>
      </p:sp>
    </p:spTree>
    <p:extLst>
      <p:ext uri="{BB962C8B-B14F-4D97-AF65-F5344CB8AC3E}">
        <p14:creationId xmlns:p14="http://schemas.microsoft.com/office/powerpoint/2010/main" val="3784503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5705" y="862894"/>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Cơ chế Cache trong Spring</a:t>
            </a:r>
            <a:endParaRPr lang="en-US" sz="2600"/>
          </a:p>
        </p:txBody>
      </p:sp>
      <p:sp>
        <p:nvSpPr>
          <p:cNvPr id="16" name="TextBox 15"/>
          <p:cNvSpPr txBox="1"/>
          <p:nvPr/>
        </p:nvSpPr>
        <p:spPr>
          <a:xfrm>
            <a:off x="735705" y="1803400"/>
            <a:ext cx="7709795" cy="2246769"/>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Spring cung cấp cơ chế Cache ở mức phương thức, bằng việc sử dụng annotation trên mỗi phương thức.</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Spring cho phép kết quả trả về từ phương thức được Cache lại trong bộ nhớ cho việc tái sử dụng sau này.</a:t>
            </a:r>
          </a:p>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@CachePut(value = “name”, key = “#keyName”): để lư data vào trong bộ nhớ cache có tên là name và key là keyName;</a:t>
            </a:r>
          </a:p>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@Cacheable(value = “name”, key = “#keyName”): để sử dụng bộ nhơ cache có tên là name và key là keyName;</a:t>
            </a:r>
          </a:p>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@CacheEvict(value = “name”, key = “#keyName”): để xoá bộ nhớ cache.</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6977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32" y="259373"/>
            <a:ext cx="4749337" cy="263329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32" y="3037375"/>
            <a:ext cx="4749337" cy="197424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615" y="1103435"/>
            <a:ext cx="4165738" cy="2105758"/>
          </a:xfrm>
          <a:prstGeom prst="rect">
            <a:avLst/>
          </a:prstGeom>
        </p:spPr>
      </p:pic>
    </p:spTree>
    <p:extLst>
      <p:ext uri="{BB962C8B-B14F-4D97-AF65-F5344CB8AC3E}">
        <p14:creationId xmlns:p14="http://schemas.microsoft.com/office/powerpoint/2010/main" val="1626367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Mock</a:t>
            </a:r>
            <a:endParaRPr lang="en-US" sz="2600"/>
          </a:p>
        </p:txBody>
      </p:sp>
      <p:sp>
        <p:nvSpPr>
          <p:cNvPr id="4" name="TextBox 3"/>
          <p:cNvSpPr txBox="1"/>
          <p:nvPr/>
        </p:nvSpPr>
        <p:spPr>
          <a:xfrm>
            <a:off x="852854" y="1626577"/>
            <a:ext cx="7772400" cy="3323987"/>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Mock object(MO) là một đối tượng ảo, mô phỏng các tính chất và hành vi giống hệt như đối tượng thực được truyền vào bên trong khối mã đang vận hành nhằm kiểm tra tính đúng đắn của các hoạt động bên trong.</a:t>
            </a:r>
          </a:p>
          <a:p>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Đặc điểm</a:t>
            </a:r>
          </a:p>
          <a:p>
            <a:pPr marL="285750" lvl="8"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Đơn giản hơn đối tượng thực nhưng vẫn giữ được sự tương tác với các đối tượng khác.</a:t>
            </a:r>
          </a:p>
          <a:p>
            <a:pPr marL="285750" lvl="8"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Không lặp lại nội dung đối tượng thực.</a:t>
            </a:r>
          </a:p>
          <a:p>
            <a:pPr marL="285750" lvl="8"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Cho phép thiết lập các trạng thái riêng trợ giúp kiểm tra.</a:t>
            </a:r>
          </a:p>
          <a:p>
            <a:pPr marL="285750" lvl="8" indent="-285750">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marL="285750" lvl="8"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Lợi ích</a:t>
            </a:r>
          </a:p>
          <a:p>
            <a:pPr marL="285750" lvl="8"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Đảm bảo công việc kiểm nghiệm không bị gián đoạn bởi các yếu tố bên ngoài.</a:t>
            </a:r>
          </a:p>
          <a:p>
            <a:pPr marL="285750" lvl="8"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Giúp tiếp cận hướng đối tượng tốt hơn, có thể phát hiện được interface cần tách ở một số lớp.</a:t>
            </a:r>
          </a:p>
          <a:p>
            <a:pPr marL="285750" lvl="8"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Dễ dàng cho việc kiểm nghiệm.</a:t>
            </a:r>
          </a:p>
          <a:p>
            <a:pPr marL="285750" lvl="8" indent="-285750">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marL="285750" lvl="8" indent="-285750">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5867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Mock</a:t>
            </a:r>
            <a:endParaRPr lang="en-US" sz="2600"/>
          </a:p>
        </p:txBody>
      </p:sp>
      <p:sp>
        <p:nvSpPr>
          <p:cNvPr id="16" name="TextBox 15"/>
          <p:cNvSpPr txBox="1"/>
          <p:nvPr/>
        </p:nvSpPr>
        <p:spPr>
          <a:xfrm>
            <a:off x="864524" y="1463040"/>
            <a:ext cx="7398327" cy="32853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Mock được sử dụng khi:</a:t>
            </a:r>
          </a:p>
          <a:p>
            <a:pPr marL="285750" indent="-285750">
              <a:lnSpc>
                <a:spcPct val="15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Cần lập trạng thái giả của đối tượng thực trước khi các Unit Test có liên quan được vận hành(ví dụ như kết nối csdl, trạng thái server bị lỗi…)</a:t>
            </a:r>
          </a:p>
          <a:p>
            <a:pPr marL="285750" indent="-285750">
              <a:lnSpc>
                <a:spcPct val="15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Khi cần lập trạng thái cần thiết cho một số tính chất nào đó của đối tượng đã bị khoá quyền truy cập (Các biến, thủ tục, hàm, thuộc tính riêng được khai báo private).</a:t>
            </a:r>
          </a:p>
          <a:p>
            <a:pPr marL="285750" indent="-285750">
              <a:lnSpc>
                <a:spcPct val="15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Khi cần kiểm tra một số thủ tục hoặc các biến của thành biên bị hạn chế truy cập. Bằng cách kế thừa MO từ đối tượng thưucj chúng ta có thể kiểm tra các thành viên đã được bảo vệ(khai báo protectes).</a:t>
            </a:r>
          </a:p>
          <a:p>
            <a:pPr marL="285750" indent="-285750">
              <a:lnSpc>
                <a:spcPct val="15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Khi cần loại bỏ các hiệu ứng phụ của một đối tượng nào đó không liên quan tới UT.</a:t>
            </a:r>
          </a:p>
          <a:p>
            <a:pPr marL="285750" indent="-285750">
              <a:lnSpc>
                <a:spcPct val="15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Khi cần kiểm nghiệm mã vận hành có tương ác với hệ thống bên ngoài.</a:t>
            </a:r>
          </a:p>
        </p:txBody>
      </p:sp>
    </p:spTree>
    <p:extLst>
      <p:ext uri="{BB962C8B-B14F-4D97-AF65-F5344CB8AC3E}">
        <p14:creationId xmlns:p14="http://schemas.microsoft.com/office/powerpoint/2010/main" val="510559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04" y="523142"/>
            <a:ext cx="8496300" cy="1828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04" y="2750894"/>
            <a:ext cx="8496300" cy="1828674"/>
          </a:xfrm>
          <a:prstGeom prst="rect">
            <a:avLst/>
          </a:prstGeom>
        </p:spPr>
      </p:pic>
    </p:spTree>
    <p:extLst>
      <p:ext uri="{BB962C8B-B14F-4D97-AF65-F5344CB8AC3E}">
        <p14:creationId xmlns:p14="http://schemas.microsoft.com/office/powerpoint/2010/main" val="8709443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84" y="618393"/>
            <a:ext cx="8077200" cy="3695700"/>
          </a:xfrm>
          <a:prstGeom prst="rect">
            <a:avLst/>
          </a:prstGeom>
        </p:spPr>
      </p:pic>
    </p:spTree>
    <p:extLst>
      <p:ext uri="{BB962C8B-B14F-4D97-AF65-F5344CB8AC3E}">
        <p14:creationId xmlns:p14="http://schemas.microsoft.com/office/powerpoint/2010/main" val="34969185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Unit Test</a:t>
            </a:r>
            <a:endParaRPr lang="en-US" sz="2600"/>
          </a:p>
        </p:txBody>
      </p:sp>
      <p:sp>
        <p:nvSpPr>
          <p:cNvPr id="2" name="Rounded Rectangle 1"/>
          <p:cNvSpPr/>
          <p:nvPr/>
        </p:nvSpPr>
        <p:spPr>
          <a:xfrm>
            <a:off x="1000952" y="1468316"/>
            <a:ext cx="7262446" cy="2233246"/>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lnSpc>
                <a:spcPct val="150000"/>
              </a:lnSpc>
              <a:buFont typeface="Wingdings" panose="05000000000000000000" pitchFamily="2" charset="2"/>
              <a:buChar char="Ø"/>
            </a:pPr>
            <a:r>
              <a:rPr lang="en-US" sz="1600">
                <a:solidFill>
                  <a:schemeClr val="tx1"/>
                </a:solidFill>
                <a:latin typeface="Times New Roman" panose="02020603050405020304" pitchFamily="18" charset="0"/>
                <a:cs typeface="Times New Roman" panose="02020603050405020304" pitchFamily="18" charset="0"/>
              </a:rPr>
              <a:t>Định nghĩa: Unit test là một loại kiểm thử phần mềm trong đó các đơn vị hay thành phần riêng lẻ của phần mềm được kiểm thử</a:t>
            </a:r>
          </a:p>
          <a:p>
            <a:pPr marL="285750" indent="-285750">
              <a:lnSpc>
                <a:spcPct val="150000"/>
              </a:lnSpc>
              <a:buFont typeface="Wingdings" panose="05000000000000000000" pitchFamily="2" charset="2"/>
              <a:buChar char="Ø"/>
            </a:pPr>
            <a:r>
              <a:rPr lang="en-US" sz="1600">
                <a:solidFill>
                  <a:schemeClr val="tx1"/>
                </a:solidFill>
                <a:latin typeface="Times New Roman" panose="02020603050405020304" pitchFamily="18" charset="0"/>
                <a:cs typeface="Times New Roman" panose="02020603050405020304" pitchFamily="18" charset="0"/>
              </a:rPr>
              <a:t>Được thực hiện trong quá trình phát triển ứng dụng.</a:t>
            </a:r>
          </a:p>
          <a:p>
            <a:pPr marL="285750" indent="-285750">
              <a:lnSpc>
                <a:spcPct val="150000"/>
              </a:lnSpc>
              <a:buFont typeface="Wingdings" panose="05000000000000000000" pitchFamily="2" charset="2"/>
              <a:buChar char="Ø"/>
            </a:pPr>
            <a:r>
              <a:rPr lang="en-US" sz="1600">
                <a:solidFill>
                  <a:schemeClr val="tx1"/>
                </a:solidFill>
                <a:latin typeface="Times New Roman" panose="02020603050405020304" pitchFamily="18" charset="0"/>
                <a:cs typeface="Times New Roman" panose="02020603050405020304" pitchFamily="18" charset="0"/>
              </a:rPr>
              <a:t>Cô lập một phần code và xác minh tính chính xác của đơn vị đó</a:t>
            </a:r>
          </a:p>
          <a:p>
            <a:pPr marL="285750" indent="-285750">
              <a:lnSpc>
                <a:spcPct val="150000"/>
              </a:lnSpc>
              <a:buFont typeface="Wingdings" panose="05000000000000000000" pitchFamily="2" charset="2"/>
              <a:buChar char="Ø"/>
            </a:pPr>
            <a:r>
              <a:rPr lang="en-US" sz="1600">
                <a:solidFill>
                  <a:schemeClr val="tx1"/>
                </a:solidFill>
                <a:latin typeface="Times New Roman" panose="02020603050405020304" pitchFamily="18" charset="0"/>
                <a:cs typeface="Times New Roman" panose="02020603050405020304" pitchFamily="18" charset="0"/>
              </a:rPr>
              <a:t>Một unit bao gồm: function, procedure, class, method</a:t>
            </a:r>
          </a:p>
        </p:txBody>
      </p:sp>
      <p:sp>
        <p:nvSpPr>
          <p:cNvPr id="3" name="Rounded Rectangle 2"/>
          <p:cNvSpPr/>
          <p:nvPr/>
        </p:nvSpPr>
        <p:spPr>
          <a:xfrm>
            <a:off x="1000952" y="3807068"/>
            <a:ext cx="5250219" cy="1274886"/>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lnSpc>
                <a:spcPct val="150000"/>
              </a:lnSpc>
              <a:buFont typeface="Wingdings" panose="05000000000000000000" pitchFamily="2" charset="2"/>
              <a:buChar char="§"/>
            </a:pPr>
            <a:r>
              <a:rPr lang="en-US" sz="1200">
                <a:solidFill>
                  <a:schemeClr val="tx2">
                    <a:lumMod val="75000"/>
                  </a:schemeClr>
                </a:solidFill>
                <a:latin typeface="Times New Roman" panose="02020603050405020304" pitchFamily="18" charset="0"/>
                <a:cs typeface="Times New Roman" panose="02020603050405020304" pitchFamily="18" charset="0"/>
              </a:rPr>
              <a:t>Tạo môi trường để kiểm tra bất kỳ đoạn code nào.</a:t>
            </a:r>
          </a:p>
          <a:p>
            <a:pPr marL="285750" indent="-285750">
              <a:lnSpc>
                <a:spcPct val="150000"/>
              </a:lnSpc>
              <a:buFont typeface="Wingdings" panose="05000000000000000000" pitchFamily="2" charset="2"/>
              <a:buChar char="§"/>
            </a:pPr>
            <a:r>
              <a:rPr lang="en-US" sz="1200">
                <a:solidFill>
                  <a:schemeClr val="tx2">
                    <a:lumMod val="75000"/>
                  </a:schemeClr>
                </a:solidFill>
                <a:latin typeface="Times New Roman" panose="02020603050405020304" pitchFamily="18" charset="0"/>
                <a:cs typeface="Times New Roman" panose="02020603050405020304" pitchFamily="18" charset="0"/>
              </a:rPr>
              <a:t>Phát hiện thuật toán thực thi không hiệu quả</a:t>
            </a:r>
          </a:p>
          <a:p>
            <a:pPr marL="285750" indent="-285750">
              <a:lnSpc>
                <a:spcPct val="150000"/>
              </a:lnSpc>
              <a:buFont typeface="Wingdings" panose="05000000000000000000" pitchFamily="2" charset="2"/>
              <a:buChar char="§"/>
            </a:pPr>
            <a:r>
              <a:rPr lang="en-US" sz="1200">
                <a:solidFill>
                  <a:schemeClr val="tx2">
                    <a:lumMod val="75000"/>
                  </a:schemeClr>
                </a:solidFill>
                <a:latin typeface="Times New Roman" panose="02020603050405020304" pitchFamily="18" charset="0"/>
                <a:cs typeface="Times New Roman" panose="02020603050405020304" pitchFamily="18" charset="0"/>
              </a:rPr>
              <a:t>Phát hiện vấn đề thiết kế, xử lý hệ thống..</a:t>
            </a:r>
          </a:p>
          <a:p>
            <a:pPr marL="285750" indent="-285750">
              <a:lnSpc>
                <a:spcPct val="150000"/>
              </a:lnSpc>
              <a:buFont typeface="Wingdings" panose="05000000000000000000" pitchFamily="2" charset="2"/>
              <a:buChar char="§"/>
            </a:pPr>
            <a:r>
              <a:rPr lang="en-US" sz="1200">
                <a:solidFill>
                  <a:schemeClr val="tx2">
                    <a:lumMod val="75000"/>
                  </a:schemeClr>
                </a:solidFill>
                <a:latin typeface="Times New Roman" panose="02020603050405020304" pitchFamily="18" charset="0"/>
                <a:cs typeface="Times New Roman" panose="02020603050405020304" pitchFamily="18" charset="0"/>
              </a:rPr>
              <a:t>Phát hiện các lỗi nghiêm trọng có thể xảy ra trong những tình huống hẹp</a:t>
            </a:r>
          </a:p>
        </p:txBody>
      </p:sp>
      <p:sp>
        <p:nvSpPr>
          <p:cNvPr id="4" name="Rounded Rectangle 3"/>
          <p:cNvSpPr/>
          <p:nvPr/>
        </p:nvSpPr>
        <p:spPr>
          <a:xfrm>
            <a:off x="6400800" y="3807068"/>
            <a:ext cx="1862598" cy="1274886"/>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Fail (trạng thái lỗi)</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Ignore (Tạm ngừng làm việc)</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Pass (Làm việc)</a:t>
            </a:r>
          </a:p>
        </p:txBody>
      </p:sp>
    </p:spTree>
    <p:extLst>
      <p:ext uri="{BB962C8B-B14F-4D97-AF65-F5344CB8AC3E}">
        <p14:creationId xmlns:p14="http://schemas.microsoft.com/office/powerpoint/2010/main" val="3567656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Unit Test</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75" y="2049087"/>
            <a:ext cx="4239664" cy="2500683"/>
          </a:xfrm>
          <a:prstGeom prst="rect">
            <a:avLst/>
          </a:prstGeom>
        </p:spPr>
      </p:pic>
      <p:sp>
        <p:nvSpPr>
          <p:cNvPr id="17" name="TextBox 16"/>
          <p:cNvSpPr txBox="1"/>
          <p:nvPr/>
        </p:nvSpPr>
        <p:spPr>
          <a:xfrm>
            <a:off x="5237017" y="2049087"/>
            <a:ext cx="3294557" cy="2246769"/>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Given: Thiết lập các điều kiện cần thiết: khởi tạo các đối tươgj, xác định tài nguyên cần thiết, xây dựng các dữ liệu giả…</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When: triệu gọi các phương thức cần kiểm tra.</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Then: Kiểm tra sự hoạt động đúng đắn của các phương thức</a:t>
            </a:r>
          </a:p>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Dọn dẹp tài nguyên sau khi kết thức kiểm tra(nếu có)</a:t>
            </a:r>
          </a:p>
        </p:txBody>
      </p:sp>
    </p:spTree>
    <p:extLst>
      <p:ext uri="{BB962C8B-B14F-4D97-AF65-F5344CB8AC3E}">
        <p14:creationId xmlns:p14="http://schemas.microsoft.com/office/powerpoint/2010/main" val="4288820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70" y="1466658"/>
            <a:ext cx="7734300" cy="2104852"/>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70" y="3657044"/>
            <a:ext cx="7734300" cy="167988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70" y="42766"/>
            <a:ext cx="7734300" cy="1381125"/>
          </a:xfrm>
          <a:prstGeom prst="rect">
            <a:avLst/>
          </a:prstGeom>
        </p:spPr>
      </p:pic>
    </p:spTree>
    <p:extLst>
      <p:ext uri="{BB962C8B-B14F-4D97-AF65-F5344CB8AC3E}">
        <p14:creationId xmlns:p14="http://schemas.microsoft.com/office/powerpoint/2010/main" val="1932285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JUnit</a:t>
            </a:r>
            <a:endParaRPr lang="en-US" sz="2600"/>
          </a:p>
        </p:txBody>
      </p:sp>
      <p:sp>
        <p:nvSpPr>
          <p:cNvPr id="16" name="TextBox 15"/>
          <p:cNvSpPr txBox="1"/>
          <p:nvPr/>
        </p:nvSpPr>
        <p:spPr>
          <a:xfrm>
            <a:off x="732775" y="1496291"/>
            <a:ext cx="7679705" cy="1600438"/>
          </a:xfrm>
          <a:prstGeom prst="rect">
            <a:avLst/>
          </a:prstGeom>
          <a:noFill/>
        </p:spPr>
        <p:txBody>
          <a:bodyPr wrap="square" rtlCol="0">
            <a:spAutoFit/>
          </a:bodyPr>
          <a:lstStyle/>
          <a:p>
            <a:pPr marL="285750" indent="-285750">
              <a:buFont typeface="Wingdings" panose="05000000000000000000" pitchFamily="2" charset="2"/>
              <a:buChar char="Ø"/>
            </a:pPr>
            <a:r>
              <a:rPr lang="en-US"/>
              <a:t>JUnit là một framework đơn giản dùng cho việc tạo unit test tự động, và chạy cấc test có thể lặp đi lặp lại.</a:t>
            </a:r>
          </a:p>
          <a:p>
            <a:pPr marL="285750" indent="-285750">
              <a:buFont typeface="Wingdings" panose="05000000000000000000" pitchFamily="2" charset="2"/>
              <a:buChar char="Ø"/>
            </a:pPr>
            <a:r>
              <a:rPr lang="en-US"/>
              <a:t>Junit là một chuẩn trên thực tế cho unit test trong Java.</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t>Đặc điểm</a:t>
            </a:r>
          </a:p>
          <a:p>
            <a:pPr marL="285750" indent="-285750">
              <a:buFont typeface="Wingdings" panose="05000000000000000000" pitchFamily="2" charset="2"/>
              <a:buChar char="q"/>
            </a:pPr>
            <a:r>
              <a:rPr lang="en-US"/>
              <a:t>Xác nhận(assert) việc kiểm tra kết quả được mong đợi.</a:t>
            </a:r>
          </a:p>
          <a:p>
            <a:pPr marL="285750" indent="-285750">
              <a:buFont typeface="Wingdings" panose="05000000000000000000" pitchFamily="2" charset="2"/>
              <a:buChar char="q"/>
            </a:pPr>
            <a:r>
              <a:rPr lang="en-US"/>
              <a:t>Các Test Suite cho phép chúng ta dễ dàng tổ chức và chạy các test.</a:t>
            </a:r>
          </a:p>
        </p:txBody>
      </p:sp>
    </p:spTree>
    <p:extLst>
      <p:ext uri="{BB962C8B-B14F-4D97-AF65-F5344CB8AC3E}">
        <p14:creationId xmlns:p14="http://schemas.microsoft.com/office/powerpoint/2010/main" val="14651314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Integration Test</a:t>
            </a:r>
            <a:endParaRPr lang="en-US" sz="2600"/>
          </a:p>
        </p:txBody>
      </p:sp>
      <p:sp>
        <p:nvSpPr>
          <p:cNvPr id="16" name="Rounded Rectangle 15"/>
          <p:cNvSpPr/>
          <p:nvPr/>
        </p:nvSpPr>
        <p:spPr>
          <a:xfrm>
            <a:off x="852854" y="1485900"/>
            <a:ext cx="7341577" cy="1907931"/>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lnSpc>
                <a:spcPct val="150000"/>
              </a:lnSpc>
              <a:buFont typeface="Wingdings" panose="05000000000000000000" pitchFamily="2" charset="2"/>
              <a:buChar char="Ø"/>
            </a:pPr>
            <a:r>
              <a:rPr lang="en-US">
                <a:solidFill>
                  <a:schemeClr val="tx1"/>
                </a:solidFill>
                <a:latin typeface="Times New Roman" panose="02020603050405020304" pitchFamily="18" charset="0"/>
                <a:cs typeface="Times New Roman" panose="02020603050405020304" pitchFamily="18" charset="0"/>
              </a:rPr>
              <a:t>Định nghĩa: Là một giai đoạn kiểm thử phần mềm. Mỗi module riêng biệt được kết hợp lại và kiểm thử theo nhóm.</a:t>
            </a:r>
          </a:p>
          <a:p>
            <a:pPr marL="285750" indent="-285750">
              <a:lnSpc>
                <a:spcPct val="150000"/>
              </a:lnSpc>
              <a:buFont typeface="Wingdings" panose="05000000000000000000" pitchFamily="2" charset="2"/>
              <a:buChar char="Ø"/>
            </a:pPr>
            <a:r>
              <a:rPr lang="en-US">
                <a:solidFill>
                  <a:schemeClr val="tx1"/>
                </a:solidFill>
                <a:latin typeface="Times New Roman" panose="02020603050405020304" pitchFamily="18" charset="0"/>
                <a:cs typeface="Times New Roman" panose="02020603050405020304" pitchFamily="18" charset="0"/>
              </a:rPr>
              <a:t>Kiểm thử tích hợp được thực hiện sau khi kiểm thử đơn vị (Unit test)</a:t>
            </a:r>
          </a:p>
          <a:p>
            <a:pPr marL="285750" indent="-285750">
              <a:lnSpc>
                <a:spcPct val="150000"/>
              </a:lnSpc>
              <a:buFont typeface="Wingdings" panose="05000000000000000000" pitchFamily="2" charset="2"/>
              <a:buChar char="Ø"/>
            </a:pPr>
            <a:r>
              <a:rPr lang="en-US">
                <a:solidFill>
                  <a:schemeClr val="tx1"/>
                </a:solidFill>
                <a:latin typeface="Times New Roman" panose="02020603050405020304" pitchFamily="18" charset="0"/>
                <a:cs typeface="Times New Roman" panose="02020603050405020304" pitchFamily="18" charset="0"/>
              </a:rPr>
              <a:t>Kiểm thử tích hợp nhận các module đầu vào đã được unit test, nhóm chúng vào các tập hợp lớn hơn, cung cấp đầu ra cho hệ thống tích hợp.</a:t>
            </a:r>
          </a:p>
        </p:txBody>
      </p:sp>
      <p:sp>
        <p:nvSpPr>
          <p:cNvPr id="17" name="Rounded Rectangle 16"/>
          <p:cNvSpPr/>
          <p:nvPr/>
        </p:nvSpPr>
        <p:spPr>
          <a:xfrm>
            <a:off x="852854" y="3490546"/>
            <a:ext cx="7341577" cy="153865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t"/>
          <a:lstStyle/>
          <a:p>
            <a:pPr marL="285750" indent="-285750">
              <a:lnSpc>
                <a:spcPct val="15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Đảm bảo tính hợp nhất của phần mềm</a:t>
            </a:r>
          </a:p>
          <a:p>
            <a:pPr marL="285750" indent="-285750">
              <a:lnSpc>
                <a:spcPct val="15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Giao diện và cơ sở dữ liệu của các module có thể chưa hoàn chỉnh khi được ghép lại</a:t>
            </a:r>
          </a:p>
          <a:p>
            <a:pPr marL="285750" indent="-285750">
              <a:lnSpc>
                <a:spcPct val="15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Các module không tương thích với cấu hình chung của hệ thống</a:t>
            </a:r>
          </a:p>
          <a:p>
            <a:pPr marL="285750" indent="-285750">
              <a:lnSpc>
                <a:spcPct val="15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Thiếu các xử lý ngoại lệ</a:t>
            </a:r>
          </a:p>
        </p:txBody>
      </p:sp>
    </p:spTree>
    <p:extLst>
      <p:ext uri="{BB962C8B-B14F-4D97-AF65-F5344CB8AC3E}">
        <p14:creationId xmlns:p14="http://schemas.microsoft.com/office/powerpoint/2010/main" val="5451107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27" y="1565764"/>
            <a:ext cx="4174148" cy="3109437"/>
          </a:xfrm>
          <a:prstGeom prst="rect">
            <a:avLst/>
          </a:prstGeom>
        </p:spPr>
      </p:pic>
      <p:sp>
        <p:nvSpPr>
          <p:cNvPr id="16"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Integration Test – Big Bang</a:t>
            </a:r>
            <a:endParaRPr lang="en-US" sz="260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175" y="1950738"/>
            <a:ext cx="3969367" cy="2339487"/>
          </a:xfrm>
          <a:prstGeom prst="rect">
            <a:avLst/>
          </a:prstGeom>
        </p:spPr>
      </p:pic>
    </p:spTree>
    <p:extLst>
      <p:ext uri="{BB962C8B-B14F-4D97-AF65-F5344CB8AC3E}">
        <p14:creationId xmlns:p14="http://schemas.microsoft.com/office/powerpoint/2010/main" val="674436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Integration Test – Top Down</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87" y="1888630"/>
            <a:ext cx="4110788" cy="2076709"/>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175" y="1623646"/>
            <a:ext cx="4088790" cy="2606676"/>
          </a:xfrm>
          <a:prstGeom prst="rect">
            <a:avLst/>
          </a:prstGeom>
        </p:spPr>
      </p:pic>
    </p:spTree>
    <p:extLst>
      <p:ext uri="{BB962C8B-B14F-4D97-AF65-F5344CB8AC3E}">
        <p14:creationId xmlns:p14="http://schemas.microsoft.com/office/powerpoint/2010/main" val="2122423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Integration Test – Bottom Up</a:t>
            </a:r>
            <a:endParaRPr lang="en-US" sz="260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75" y="2039499"/>
            <a:ext cx="3959100" cy="2129813"/>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118" y="2180053"/>
            <a:ext cx="3624457" cy="1839791"/>
          </a:xfrm>
          <a:prstGeom prst="rect">
            <a:avLst/>
          </a:prstGeom>
        </p:spPr>
      </p:pic>
    </p:spTree>
    <p:extLst>
      <p:ext uri="{BB962C8B-B14F-4D97-AF65-F5344CB8AC3E}">
        <p14:creationId xmlns:p14="http://schemas.microsoft.com/office/powerpoint/2010/main" val="3236020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4062" y="1652954"/>
            <a:ext cx="7244861" cy="2677656"/>
          </a:xfrm>
          <a:prstGeom prst="rect">
            <a:avLst/>
          </a:prstGeom>
          <a:noFill/>
        </p:spPr>
        <p:txBody>
          <a:bodyPr wrap="square" rtlCol="0">
            <a:spAutoFit/>
          </a:bodyPr>
          <a:lstStyle/>
          <a:p>
            <a:pPr>
              <a:lnSpc>
                <a:spcPct val="150000"/>
              </a:lnSpc>
            </a:pP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ApplicationContext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BeanFactory</a:t>
            </a:r>
            <a:r>
              <a:rPr lang="en-US"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BeanFactory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getBean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applicationContext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Spring container.</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Bean Factory </a:t>
            </a: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XmlBeanFactory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AplicationContext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ClassPathXmlApplicationContext</a:t>
            </a:r>
            <a:r>
              <a:rPr lang="en-US"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 Application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 ở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getMessage</a:t>
            </a:r>
            <a:r>
              <a:rPr lang="en-US" dirty="0">
                <a:latin typeface="Times New Roman" panose="02020603050405020304" pitchFamily="18" charset="0"/>
                <a:cs typeface="Times New Roman" panose="02020603050405020304" pitchFamily="18" charset="0"/>
              </a:rPr>
              <a:t>(String code, Object[] </a:t>
            </a:r>
            <a:r>
              <a:rPr lang="en-US" dirty="0" err="1">
                <a:latin typeface="Times New Roman" panose="02020603050405020304" pitchFamily="18" charset="0"/>
                <a:cs typeface="Times New Roman" panose="02020603050405020304" pitchFamily="18" charset="0"/>
              </a:rPr>
              <a:t>args</a:t>
            </a:r>
            <a:r>
              <a:rPr lang="en-US" dirty="0">
                <a:latin typeface="Times New Roman" panose="02020603050405020304" pitchFamily="18" charset="0"/>
                <a:cs typeface="Times New Roman" panose="02020603050405020304" pitchFamily="18" charset="0"/>
              </a:rPr>
              <a:t>, Locale local)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BeanFactory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a:t>
            </a:r>
          </a:p>
        </p:txBody>
      </p:sp>
      <p:sp>
        <p:nvSpPr>
          <p:cNvPr id="5" name="Title 1"/>
          <p:cNvSpPr>
            <a:spLocks noGrp="1"/>
          </p:cNvSpPr>
          <p:nvPr>
            <p:ph type="title" idx="2"/>
          </p:nvPr>
        </p:nvSpPr>
        <p:spPr>
          <a:xfrm>
            <a:off x="732775" y="728079"/>
            <a:ext cx="7798800" cy="524100"/>
          </a:xfrm>
        </p:spPr>
        <p:txBody>
          <a:bodyPr/>
          <a:lstStyle/>
          <a:p>
            <a:r>
              <a:rPr lang="en-US" sz="2600">
                <a:solidFill>
                  <a:srgbClr val="D86867"/>
                </a:solidFill>
                <a:latin typeface="Times New Roman" panose="02020603050405020304" pitchFamily="18" charset="0"/>
                <a:cs typeface="Times New Roman" panose="02020603050405020304" pitchFamily="18" charset="0"/>
              </a:rPr>
              <a:t>IoC Container</a:t>
            </a:r>
            <a:endParaRPr lang="en-US" sz="2600"/>
          </a:p>
        </p:txBody>
      </p:sp>
    </p:spTree>
    <p:extLst>
      <p:ext uri="{BB962C8B-B14F-4D97-AF65-F5344CB8AC3E}">
        <p14:creationId xmlns:p14="http://schemas.microsoft.com/office/powerpoint/2010/main" val="1850382410"/>
      </p:ext>
    </p:extLst>
  </p:cSld>
  <p:clrMapOvr>
    <a:masterClrMapping/>
  </p:clrMapOvr>
</p:sld>
</file>

<file path=ppt/theme/theme1.xml><?xml version="1.0" encoding="utf-8"?>
<a:theme xmlns:a="http://schemas.openxmlformats.org/drawingml/2006/main" name="Blue Busines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2627</TotalTime>
  <Words>2522</Words>
  <Application>Microsoft Office PowerPoint</Application>
  <PresentationFormat>Trình chiếu Trên màn hình (16:9)</PresentationFormat>
  <Paragraphs>232</Paragraphs>
  <Slides>88</Slides>
  <Notes>5</Notes>
  <HiddenSlides>0</HiddenSlides>
  <MMClips>0</MMClips>
  <ScaleCrop>false</ScaleCrop>
  <HeadingPairs>
    <vt:vector size="4" baseType="variant">
      <vt:variant>
        <vt:lpstr>Chủ đề</vt:lpstr>
      </vt:variant>
      <vt:variant>
        <vt:i4>1</vt:i4>
      </vt:variant>
      <vt:variant>
        <vt:lpstr>Tiêu đề Bản chiếu</vt:lpstr>
      </vt:variant>
      <vt:variant>
        <vt:i4>88</vt:i4>
      </vt:variant>
    </vt:vector>
  </HeadingPairs>
  <TitlesOfParts>
    <vt:vector size="89" baseType="lpstr">
      <vt:lpstr>Blue Business</vt:lpstr>
      <vt:lpstr>Spring Boot</vt:lpstr>
      <vt:lpstr>Dependency Injection</vt:lpstr>
      <vt:lpstr>Dependency Injection</vt:lpstr>
      <vt:lpstr>Bản trình bày PowerPoint</vt:lpstr>
      <vt:lpstr>Bản trình bày PowerPoint</vt:lpstr>
      <vt:lpstr>IoC Container</vt:lpstr>
      <vt:lpstr>IoC Container</vt:lpstr>
      <vt:lpstr>Bản trình bày PowerPoint</vt:lpstr>
      <vt:lpstr>IoC Container</vt:lpstr>
      <vt:lpstr>Bản trình bày PowerPoint</vt:lpstr>
      <vt:lpstr>Spring Bean</vt:lpstr>
      <vt:lpstr>Spring Bean – xml</vt:lpstr>
      <vt:lpstr>Spring Bean – xml</vt:lpstr>
      <vt:lpstr>Bản trình bày PowerPoint</vt:lpstr>
      <vt:lpstr>Spring Bean – Annotation</vt:lpstr>
      <vt:lpstr>Component</vt:lpstr>
      <vt:lpstr>Property file</vt:lpstr>
      <vt:lpstr>PropertySource</vt:lpstr>
      <vt:lpstr>Spring Bean – Scope</vt:lpstr>
      <vt:lpstr>Bản trình bày PowerPoint</vt:lpstr>
      <vt:lpstr>Spring Bean – Scope (Prototype)</vt:lpstr>
      <vt:lpstr>Spring Bean – Scope (Request)</vt:lpstr>
      <vt:lpstr>Spring Bean – Scope (Session)</vt:lpstr>
      <vt:lpstr>Spring Bean Life Cycle</vt:lpstr>
      <vt:lpstr>Bản trình bày PowerPoint</vt:lpstr>
      <vt:lpstr>Bản trình bày PowerPoint</vt:lpstr>
      <vt:lpstr>Entity</vt:lpstr>
      <vt:lpstr>Bản trình bày PowerPoint</vt:lpstr>
      <vt:lpstr>ORM (Object Relational Mapping)</vt:lpstr>
      <vt:lpstr>ORM</vt:lpstr>
      <vt:lpstr>Hibernate </vt:lpstr>
      <vt:lpstr>Bản trình bày PowerPoint</vt:lpstr>
      <vt:lpstr>One to Many </vt:lpstr>
      <vt:lpstr>Many to One</vt:lpstr>
      <vt:lpstr>Many to Many </vt:lpstr>
      <vt:lpstr>Lazy vs Eager</vt:lpstr>
      <vt:lpstr>Lazy vs Eager</vt:lpstr>
      <vt:lpstr>Controller</vt:lpstr>
      <vt:lpstr>Controller</vt:lpstr>
      <vt:lpstr>HTTP Methods</vt:lpstr>
      <vt:lpstr>HTTP Methods - Post</vt:lpstr>
      <vt:lpstr>Bản trình bày PowerPoint</vt:lpstr>
      <vt:lpstr>Bản trình bày PowerPoint</vt:lpstr>
      <vt:lpstr>Spring security</vt:lpstr>
      <vt:lpstr>Authentication</vt:lpstr>
      <vt:lpstr>Bản trình bày PowerPoint</vt:lpstr>
      <vt:lpstr>Authorization</vt:lpstr>
      <vt:lpstr>Authorization</vt:lpstr>
      <vt:lpstr>Service</vt:lpstr>
      <vt:lpstr>Bản trình bày PowerPoint</vt:lpstr>
      <vt:lpstr>Schedule/Cronjob</vt:lpstr>
      <vt:lpstr>Bản trình bày PowerPoint</vt:lpstr>
      <vt:lpstr>Bản trình bày PowerPoint</vt:lpstr>
      <vt:lpstr>Transactional</vt:lpstr>
      <vt:lpstr>Bản trình bày PowerPoint</vt:lpstr>
      <vt:lpstr>Thymleaf</vt:lpstr>
      <vt:lpstr>Bản trình bày PowerPoint</vt:lpstr>
      <vt:lpstr>Thymleaf</vt:lpstr>
      <vt:lpstr>Repository</vt:lpstr>
      <vt:lpstr>Repository</vt:lpstr>
      <vt:lpstr>Repository</vt:lpstr>
      <vt:lpstr>Spring data JPA </vt:lpstr>
      <vt:lpstr>Spring data JPA </vt:lpstr>
      <vt:lpstr>Spring data JPA </vt:lpstr>
      <vt:lpstr>Spring data JPA </vt:lpstr>
      <vt:lpstr>HQL</vt:lpstr>
      <vt:lpstr>HQL</vt:lpstr>
      <vt:lpstr>JMS</vt:lpstr>
      <vt:lpstr>JMS</vt:lpstr>
      <vt:lpstr>MOM</vt:lpstr>
      <vt:lpstr>DTO (Data Tranfer Object)</vt:lpstr>
      <vt:lpstr>DTO (Data Tranfer Object)</vt:lpstr>
      <vt:lpstr>Bản trình bày PowerPoint</vt:lpstr>
      <vt:lpstr>Bản trình bày PowerPoint</vt:lpstr>
      <vt:lpstr>DTO</vt:lpstr>
      <vt:lpstr>Cơ chế Cache trong Spring</vt:lpstr>
      <vt:lpstr>Bản trình bày PowerPoint</vt:lpstr>
      <vt:lpstr>Mock</vt:lpstr>
      <vt:lpstr>Mock</vt:lpstr>
      <vt:lpstr>Bản trình bày PowerPoint</vt:lpstr>
      <vt:lpstr>Unit Test</vt:lpstr>
      <vt:lpstr>Unit Test</vt:lpstr>
      <vt:lpstr>Bản trình bày PowerPoint</vt:lpstr>
      <vt:lpstr>JUnit</vt:lpstr>
      <vt:lpstr>Integration Test</vt:lpstr>
      <vt:lpstr>Integration Test – Big Bang</vt:lpstr>
      <vt:lpstr>Integration Test – Top Down</vt:lpstr>
      <vt:lpstr>Integration Test – Bottom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dc:title>
  <dc:creator>Huong Do Phu</dc:creator>
  <cp:lastModifiedBy>Vũ Minh Đức - CMCGlobal DU9</cp:lastModifiedBy>
  <cp:revision>235</cp:revision>
  <dcterms:modified xsi:type="dcterms:W3CDTF">2021-10-11T02:31:07Z</dcterms:modified>
</cp:coreProperties>
</file>